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89" r:id="rId2"/>
    <p:sldMasterId id="2147483801" r:id="rId3"/>
    <p:sldMasterId id="2147484148" r:id="rId4"/>
  </p:sldMasterIdLst>
  <p:notesMasterIdLst>
    <p:notesMasterId r:id="rId52"/>
  </p:notesMasterIdLst>
  <p:handoutMasterIdLst>
    <p:handoutMasterId r:id="rId53"/>
  </p:handoutMasterIdLst>
  <p:sldIdLst>
    <p:sldId id="261" r:id="rId5"/>
    <p:sldId id="334" r:id="rId6"/>
    <p:sldId id="331" r:id="rId7"/>
    <p:sldId id="333" r:id="rId8"/>
    <p:sldId id="332" r:id="rId9"/>
    <p:sldId id="335" r:id="rId10"/>
    <p:sldId id="330" r:id="rId11"/>
    <p:sldId id="272" r:id="rId12"/>
    <p:sldId id="257" r:id="rId13"/>
    <p:sldId id="278" r:id="rId14"/>
    <p:sldId id="283" r:id="rId15"/>
    <p:sldId id="284" r:id="rId16"/>
    <p:sldId id="285" r:id="rId17"/>
    <p:sldId id="286" r:id="rId18"/>
    <p:sldId id="287" r:id="rId19"/>
    <p:sldId id="289" r:id="rId20"/>
    <p:sldId id="288" r:id="rId21"/>
    <p:sldId id="292" r:id="rId22"/>
    <p:sldId id="294" r:id="rId23"/>
    <p:sldId id="295" r:id="rId24"/>
    <p:sldId id="306" r:id="rId25"/>
    <p:sldId id="307" r:id="rId26"/>
    <p:sldId id="302" r:id="rId27"/>
    <p:sldId id="304" r:id="rId28"/>
    <p:sldId id="310" r:id="rId29"/>
    <p:sldId id="328" r:id="rId30"/>
    <p:sldId id="308" r:id="rId31"/>
    <p:sldId id="309" r:id="rId32"/>
    <p:sldId id="337" r:id="rId33"/>
    <p:sldId id="312" r:id="rId34"/>
    <p:sldId id="338" r:id="rId35"/>
    <p:sldId id="300" r:id="rId36"/>
    <p:sldId id="339" r:id="rId37"/>
    <p:sldId id="299" r:id="rId38"/>
    <p:sldId id="301" r:id="rId39"/>
    <p:sldId id="274" r:id="rId40"/>
    <p:sldId id="316" r:id="rId41"/>
    <p:sldId id="317" r:id="rId42"/>
    <p:sldId id="321" r:id="rId43"/>
    <p:sldId id="322" r:id="rId44"/>
    <p:sldId id="323" r:id="rId45"/>
    <p:sldId id="319" r:id="rId46"/>
    <p:sldId id="324" r:id="rId47"/>
    <p:sldId id="325" r:id="rId48"/>
    <p:sldId id="329" r:id="rId49"/>
    <p:sldId id="326" r:id="rId50"/>
    <p:sldId id="327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54214FA8-A488-4D7C-8A57-6A362D3059D2}">
          <p14:sldIdLst>
            <p14:sldId id="261"/>
            <p14:sldId id="334"/>
            <p14:sldId id="331"/>
            <p14:sldId id="333"/>
            <p14:sldId id="332"/>
            <p14:sldId id="335"/>
            <p14:sldId id="330"/>
            <p14:sldId id="272"/>
            <p14:sldId id="257"/>
            <p14:sldId id="278"/>
            <p14:sldId id="283"/>
            <p14:sldId id="284"/>
            <p14:sldId id="285"/>
            <p14:sldId id="286"/>
            <p14:sldId id="287"/>
            <p14:sldId id="289"/>
            <p14:sldId id="288"/>
            <p14:sldId id="292"/>
            <p14:sldId id="294"/>
            <p14:sldId id="295"/>
            <p14:sldId id="306"/>
            <p14:sldId id="307"/>
            <p14:sldId id="302"/>
            <p14:sldId id="304"/>
            <p14:sldId id="310"/>
            <p14:sldId id="328"/>
            <p14:sldId id="308"/>
            <p14:sldId id="309"/>
            <p14:sldId id="337"/>
            <p14:sldId id="312"/>
            <p14:sldId id="338"/>
          </p14:sldIdLst>
        </p14:section>
        <p14:section name="Untitled Section" id="{E900CDC6-61CA-42B5-8DA8-1A96CC3C521C}">
          <p14:sldIdLst>
            <p14:sldId id="300"/>
            <p14:sldId id="339"/>
            <p14:sldId id="299"/>
            <p14:sldId id="301"/>
            <p14:sldId id="274"/>
            <p14:sldId id="316"/>
            <p14:sldId id="317"/>
            <p14:sldId id="321"/>
            <p14:sldId id="322"/>
            <p14:sldId id="323"/>
            <p14:sldId id="319"/>
            <p14:sldId id="324"/>
            <p14:sldId id="325"/>
            <p14:sldId id="329"/>
            <p14:sldId id="326"/>
            <p14:sldId id="327"/>
          </p14:sldIdLst>
        </p14:section>
        <p14:section name="Untitled Section" id="{D196D6A8-DBB2-4A69-890F-F075983AF666}">
          <p14:sldIdLst/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75" autoAdjust="0"/>
    <p:restoredTop sz="73533" autoAdjust="0"/>
  </p:normalViewPr>
  <p:slideViewPr>
    <p:cSldViewPr snapToGrid="0">
      <p:cViewPr varScale="1">
        <p:scale>
          <a:sx n="41" d="100"/>
          <a:sy n="41" d="100"/>
        </p:scale>
        <p:origin x="162" y="48"/>
      </p:cViewPr>
      <p:guideLst>
        <p:guide pos="3840"/>
        <p:guide orient="horz"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3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slideMaster" Target="slideMasters/slideMaster2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1/16/2016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wm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jpeg>
</file>

<file path=ppt/media/image34.png>
</file>

<file path=ppt/media/image35.png>
</file>

<file path=ppt/media/image36.png>
</file>

<file path=ppt/media/image37.gif>
</file>

<file path=ppt/media/image38.png>
</file>

<file path=ppt/media/image39.jpeg>
</file>

<file path=ppt/media/image4.png>
</file>

<file path=ppt/media/image40.wmf>
</file>

<file path=ppt/media/image41.wmf>
</file>

<file path=ppt/media/image42.png>
</file>

<file path=ppt/media/image5.gif>
</file>

<file path=ppt/media/image6.jpeg>
</file>

<file path=ppt/media/image7.jpeg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1/16/2016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5956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  Before we start from OS we need to clarify on keyword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Keyword:</a:t>
            </a:r>
            <a:r>
              <a:rPr lang="en-US" baseline="0" dirty="0" smtClean="0"/>
              <a:t> Universal Windows Platform - Universal Apps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Universal app supports all those languages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9850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In windows 10 MS has introduced</a:t>
            </a:r>
            <a:r>
              <a:rPr lang="en-US" baseline="0" dirty="0" smtClean="0"/>
              <a:t> Universal Apps</a:t>
            </a:r>
            <a:endParaRPr lang="en-US" dirty="0" smtClean="0"/>
          </a:p>
          <a:p>
            <a:r>
              <a:rPr lang="en-US" dirty="0" smtClean="0"/>
              <a:t>- Universal apps are supported by all windows 10 distributions</a:t>
            </a:r>
          </a:p>
          <a:p>
            <a:r>
              <a:rPr lang="en-US" dirty="0" smtClean="0"/>
              <a:t>- It means that we can write single</a:t>
            </a:r>
            <a:r>
              <a:rPr lang="en-US" baseline="0" dirty="0" smtClean="0"/>
              <a:t> application (based on basic  libraries) that runs on every single </a:t>
            </a:r>
            <a:r>
              <a:rPr lang="en-US" baseline="0" dirty="0" err="1" smtClean="0"/>
              <a:t>decice</a:t>
            </a:r>
            <a:r>
              <a:rPr lang="en-US" baseline="0" dirty="0" smtClean="0"/>
              <a:t>: mobile, </a:t>
            </a:r>
            <a:r>
              <a:rPr lang="en-US" baseline="0" dirty="0" err="1" smtClean="0"/>
              <a:t>xbox</a:t>
            </a:r>
            <a:r>
              <a:rPr lang="en-US" baseline="0" dirty="0" smtClean="0"/>
              <a:t>, pc, </a:t>
            </a:r>
            <a:r>
              <a:rPr lang="en-US" baseline="0" dirty="0" err="1" smtClean="0"/>
              <a:t>IoT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7640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no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7268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no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196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So,</a:t>
            </a:r>
            <a:r>
              <a:rPr lang="en-US" baseline="0" dirty="0" smtClean="0"/>
              <a:t> MS has opened </a:t>
            </a:r>
            <a:r>
              <a:rPr lang="en-US" baseline="0" dirty="0" err="1" smtClean="0"/>
              <a:t>.Net</a:t>
            </a:r>
            <a:r>
              <a:rPr lang="en-US" baseline="0" dirty="0" smtClean="0"/>
              <a:t> Core, ASP </a:t>
            </a:r>
            <a:r>
              <a:rPr lang="en-US" baseline="0" dirty="0" err="1" smtClean="0"/>
              <a:t>.Net</a:t>
            </a:r>
            <a:r>
              <a:rPr lang="en-US" baseline="0" dirty="0" smtClean="0"/>
              <a:t> 5 can be developed and run! Also on Linux and OSX. Can we develop Universal apps in same </a:t>
            </a:r>
            <a:r>
              <a:rPr lang="en-US" baseline="0" dirty="0" err="1" smtClean="0"/>
              <a:t>maner</a:t>
            </a:r>
            <a:r>
              <a:rPr lang="en-US" baseline="0" dirty="0" smtClean="0"/>
              <a:t>?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1822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Universal Windows Apps development/build/deployment</a:t>
            </a:r>
            <a:r>
              <a:rPr lang="en-US" baseline="0" dirty="0" smtClean="0"/>
              <a:t> is strictly bound with Windows 10 (we can also develop them and run on Windows 8, and develop on windows 7)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4748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Any alternative for Universal Applications?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YES 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7369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.NET Core is a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self-contained .NET runtime 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.NET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Core is ported to </a:t>
            </a:r>
            <a:r>
              <a:rPr lang="en-US" sz="1200" b="1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many </a:t>
            </a:r>
            <a:r>
              <a:rPr lang="en-US" sz="1200" b="1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achritectures</a:t>
            </a:r>
            <a:r>
              <a:rPr lang="en-US" sz="1200" b="1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en-US" sz="1200" b="1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platforms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l-PL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.Net Native compile c# to native machine code (performs like C++) 60% faster 15-20% less memory 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l-PL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Universal Windows App in debug run on CoreCLR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l-PL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Problem is DNX (.Net Runtime Environment) that is used to run .NetCore on all platforms (doesnt support &gt;NetCore.UniversalWindowsPlatform)</a:t>
            </a:r>
            <a:endParaRPr lang="pl-PL" b="0" dirty="0" smtClean="0"/>
          </a:p>
          <a:p>
            <a:pPr marL="171450" indent="-171450">
              <a:buFontTx/>
              <a:buChar char="-"/>
            </a:pP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So,</a:t>
            </a:r>
            <a:r>
              <a:rPr lang="en-US" baseline="0" dirty="0" smtClean="0"/>
              <a:t> MS has opened </a:t>
            </a:r>
            <a:r>
              <a:rPr lang="en-US" baseline="0" dirty="0" err="1" smtClean="0"/>
              <a:t>.Net</a:t>
            </a:r>
            <a:r>
              <a:rPr lang="en-US" baseline="0" dirty="0" smtClean="0"/>
              <a:t> Core, ASP </a:t>
            </a:r>
            <a:r>
              <a:rPr lang="en-US" baseline="0" dirty="0" err="1" smtClean="0"/>
              <a:t>.Net</a:t>
            </a:r>
            <a:r>
              <a:rPr lang="en-US" baseline="0" dirty="0" smtClean="0"/>
              <a:t> 5 can be developed and run! Also on Linux and OSX. Can we develop Universal apps in same </a:t>
            </a:r>
            <a:r>
              <a:rPr lang="en-US" baseline="0" dirty="0" err="1" smtClean="0"/>
              <a:t>maner</a:t>
            </a:r>
            <a:r>
              <a:rPr lang="en-US" baseline="0" dirty="0" smtClean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389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We can develop application for </a:t>
            </a:r>
            <a:r>
              <a:rPr lang="en-US" dirty="0" err="1" smtClean="0"/>
              <a:t>CoreCLR</a:t>
            </a:r>
            <a:r>
              <a:rPr lang="en-US" dirty="0" smtClean="0"/>
              <a:t> and deploy it with DNX (self contained </a:t>
            </a:r>
            <a:r>
              <a:rPr lang="en-US" dirty="0" err="1" smtClean="0"/>
              <a:t>.net</a:t>
            </a:r>
            <a:r>
              <a:rPr lang="en-US" dirty="0" smtClean="0"/>
              <a:t> application) however you </a:t>
            </a:r>
            <a:r>
              <a:rPr lang="en-US" b="1" dirty="0" smtClean="0"/>
              <a:t>don’t have access to </a:t>
            </a:r>
            <a:r>
              <a:rPr lang="en-US" b="1" dirty="0" err="1" smtClean="0"/>
              <a:t>IoT</a:t>
            </a:r>
            <a:r>
              <a:rPr lang="en-US" b="1" dirty="0" smtClean="0"/>
              <a:t> libraries!</a:t>
            </a:r>
          </a:p>
          <a:p>
            <a:pPr marL="0" indent="0">
              <a:buFontTx/>
              <a:buNone/>
            </a:pPr>
            <a:r>
              <a:rPr lang="en-US" b="0" dirty="0" smtClean="0"/>
              <a:t>It’s good wen you want to settle asp.net server / console application</a:t>
            </a:r>
          </a:p>
          <a:p>
            <a:pPr marL="0" indent="0">
              <a:buFontTx/>
              <a:buNone/>
            </a:pPr>
            <a:endParaRPr lang="en-US" b="0" dirty="0" smtClean="0"/>
          </a:p>
          <a:p>
            <a:pPr marL="171450" indent="-171450">
              <a:buFontTx/>
              <a:buChar char="-"/>
            </a:pPr>
            <a:r>
              <a:rPr lang="en-US" b="0" dirty="0" smtClean="0"/>
              <a:t>Standalone Node.js? You can do whatever you want, however</a:t>
            </a:r>
            <a:r>
              <a:rPr lang="en-US" b="0" baseline="0" dirty="0" smtClean="0"/>
              <a:t> you want it’s </a:t>
            </a:r>
            <a:r>
              <a:rPr lang="en-US" b="0" baseline="0" dirty="0" err="1" smtClean="0"/>
              <a:t>javascript</a:t>
            </a:r>
            <a:endParaRPr lang="en-US" b="0" baseline="0" dirty="0" smtClean="0"/>
          </a:p>
          <a:p>
            <a:pPr marL="171450" indent="-171450">
              <a:buFontTx/>
              <a:buChar char="-"/>
            </a:pPr>
            <a:endParaRPr lang="en-US" b="0" baseline="0" dirty="0" smtClean="0"/>
          </a:p>
          <a:p>
            <a:pPr marL="171450" indent="-171450">
              <a:buFontTx/>
              <a:buChar char="-"/>
            </a:pPr>
            <a:r>
              <a:rPr lang="en-US" b="1" baseline="0" dirty="0" smtClean="0"/>
              <a:t>You need to remember it’s not visible as a headed or headless app</a:t>
            </a:r>
            <a:endParaRPr lang="pl-PL" b="1" baseline="0" dirty="0" smtClean="0"/>
          </a:p>
          <a:p>
            <a:pPr marL="171450" indent="-171450">
              <a:buFontTx/>
              <a:buChar char="-"/>
            </a:pPr>
            <a:r>
              <a:rPr lang="pl-PL" b="1" baseline="0" dirty="0" smtClean="0"/>
              <a:t>No access to GPIO!</a:t>
            </a:r>
            <a:endParaRPr lang="en-US" b="1" baseline="0" dirty="0" smtClean="0"/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You deploying it to IOT by simple copy</a:t>
            </a:r>
            <a:endParaRPr lang="pl-PL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615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In previous Windows 10 </a:t>
            </a:r>
            <a:r>
              <a:rPr lang="en-US" dirty="0" err="1" smtClean="0"/>
              <a:t>IoT</a:t>
            </a:r>
            <a:r>
              <a:rPr lang="en-US" dirty="0" smtClean="0"/>
              <a:t> build you have to download node sources,</a:t>
            </a:r>
            <a:r>
              <a:rPr lang="en-US" baseline="0" dirty="0" smtClean="0"/>
              <a:t> copy them to raspberry, compile with chakra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Now you have </a:t>
            </a:r>
            <a:endParaRPr lang="pl-PL" baseline="0" dirty="0" smtClean="0"/>
          </a:p>
          <a:p>
            <a:pPr marL="171450" indent="-171450">
              <a:buFontTx/>
              <a:buChar char="-"/>
            </a:pPr>
            <a:endParaRPr lang="pl-PL" baseline="0" dirty="0" smtClean="0"/>
          </a:p>
          <a:p>
            <a:pPr marL="171450" indent="-171450">
              <a:buFontTx/>
              <a:buChar char="-"/>
            </a:pPr>
            <a:r>
              <a:rPr lang="pl-PL" dirty="0" smtClean="0"/>
              <a:t>https://github.com/Microsoft/node</a:t>
            </a:r>
          </a:p>
          <a:p>
            <a:pPr marL="171450" indent="-171450">
              <a:buFontTx/>
              <a:buChar char="-"/>
            </a:pPr>
            <a:r>
              <a:rPr lang="pl-PL" dirty="0" smtClean="0"/>
              <a:t>https://github.com/ms-iot/node-uwp-wrapper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524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Windows 10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Core is a version of Windows 10 designed specifically for use in small footprint, low-cost devices and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scenarios. 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rebranded version of Windows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Embeded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 UI Shell (no task manager/no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rdp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/no windows explorer/no media player) NOTHING!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Due to fact that Windows 10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IoT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Core supports also ARM architecture not all drivers (so devices as well) that work with Windows 10 are supported in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IoT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Edition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can run it on different architecture than x86/x64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l-PL" dirty="0" smtClean="0"/>
              <a:t>Show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7736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376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5662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3972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JS:</a:t>
            </a:r>
          </a:p>
          <a:p>
            <a:pPr marL="171450" indent="-171450">
              <a:buFontTx/>
              <a:buChar char="-"/>
            </a:pPr>
            <a:r>
              <a:rPr lang="en-US" dirty="0" err="1" smtClean="0"/>
              <a:t>WinJs</a:t>
            </a:r>
            <a:r>
              <a:rPr lang="en-US" dirty="0" smtClean="0"/>
              <a:t> – frontend </a:t>
            </a:r>
            <a:r>
              <a:rPr lang="en-US" dirty="0" err="1" smtClean="0"/>
              <a:t>js</a:t>
            </a:r>
            <a:r>
              <a:rPr lang="en-US" dirty="0" smtClean="0"/>
              <a:t> library (support for Knockout, Angular, React)</a:t>
            </a:r>
          </a:p>
          <a:p>
            <a:pPr marL="171450" indent="-171450">
              <a:buFontTx/>
              <a:buChar char="-"/>
            </a:pP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4462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0656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59024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smtClean="0"/>
              <a:t>- Show Different open ways (exclusive, shared read-only)</a:t>
            </a:r>
          </a:p>
          <a:p>
            <a:pPr marL="0" indent="0">
              <a:buFontTx/>
              <a:buNone/>
            </a:pPr>
            <a:r>
              <a:rPr lang="pl-PL" dirty="0" smtClean="0"/>
              <a:t>- Show</a:t>
            </a:r>
            <a:r>
              <a:rPr lang="pl-PL" baseline="0" dirty="0" smtClean="0"/>
              <a:t> Different drive modes:</a:t>
            </a:r>
          </a:p>
          <a:p>
            <a:pPr marL="914400" lvl="2" indent="0">
              <a:buFontTx/>
              <a:buNone/>
            </a:pPr>
            <a:r>
              <a:rPr lang="pl-PL" baseline="0" dirty="0" smtClean="0"/>
              <a:t>- Input (floating + high impedance), InputPullUp, InputPullDown</a:t>
            </a:r>
          </a:p>
          <a:p>
            <a:pPr marL="914400" lvl="2" indent="0">
              <a:buFontTx/>
              <a:buNone/>
            </a:pPr>
            <a:r>
              <a:rPr lang="pl-PL" baseline="0" dirty="0" smtClean="0"/>
              <a:t>- Output </a:t>
            </a:r>
          </a:p>
          <a:p>
            <a:r>
              <a:rPr lang="pl-PL" baseline="0" dirty="0" smtClean="0"/>
              <a:t>	- OutputOpenDrain: Low = low, High = high impedance + floating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baseline="0" dirty="0" smtClean="0"/>
              <a:t>	- OutputOpenDrainPullUp: Low = low, High = high impedance + pulled to VCC (when nothing connected)</a:t>
            </a:r>
          </a:p>
          <a:p>
            <a:r>
              <a:rPr lang="pl-PL" baseline="0" dirty="0" smtClean="0"/>
              <a:t>	- OutputOpenSource: High= High, Low = high impedance + floating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baseline="0" dirty="0" smtClean="0"/>
              <a:t>	- OutputOpenSourcePullDown: High= High, Low = high impedance + pulled to ground (when nothing connected)</a:t>
            </a:r>
          </a:p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4182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l-PL" dirty="0" smtClean="0"/>
              <a:t>Show link. (In Bus providers you can</a:t>
            </a:r>
            <a:r>
              <a:rPr lang="pl-PL" baseline="0" dirty="0" smtClean="0"/>
              <a:t> find many interesting things)</a:t>
            </a:r>
          </a:p>
          <a:p>
            <a:pPr marL="171450" indent="-171450">
              <a:buFontTx/>
              <a:buChar char="-"/>
            </a:pPr>
            <a:r>
              <a:rPr lang="pl-PL" baseline="0" dirty="0" smtClean="0"/>
              <a:t>Show how easy you can switch PwmController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8704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l-PL" dirty="0" smtClean="0"/>
              <a:t>Show SPI, I2C, 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869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9583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MinnowBoard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Qualcom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DragonBoard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410c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Galilieo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 supported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since 30 Nov 2015 (due to week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performace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(only 400MHz CPU))</a:t>
            </a:r>
            <a:endParaRPr lang="pl-PL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7761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Two</a:t>
            </a:r>
            <a:r>
              <a:rPr lang="en-US" baseline="0" dirty="0" smtClean="0"/>
              <a:t> ways of installation: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1) Manual: Download .</a:t>
            </a:r>
            <a:r>
              <a:rPr lang="en-US" baseline="0" dirty="0" err="1" smtClean="0"/>
              <a:t>iso</a:t>
            </a:r>
            <a:r>
              <a:rPr lang="en-US" baseline="0" dirty="0" smtClean="0"/>
              <a:t> with flash and </a:t>
            </a:r>
            <a:r>
              <a:rPr lang="en-US" baseline="0" dirty="0" err="1" smtClean="0"/>
              <a:t>WindowsIoTImageHelper</a:t>
            </a:r>
            <a:r>
              <a:rPr lang="en-US" baseline="0" dirty="0" smtClean="0"/>
              <a:t> – that allows to create Windows 10 </a:t>
            </a:r>
            <a:r>
              <a:rPr lang="en-US" baseline="0" dirty="0" err="1" smtClean="0"/>
              <a:t>IoT</a:t>
            </a:r>
            <a:r>
              <a:rPr lang="en-US" baseline="0" dirty="0" smtClean="0"/>
              <a:t> instance on you SSD card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2) Download Windows </a:t>
            </a:r>
            <a:r>
              <a:rPr lang="en-US" baseline="0" dirty="0" err="1" smtClean="0"/>
              <a:t>IoT</a:t>
            </a:r>
            <a:r>
              <a:rPr lang="en-US" baseline="0" dirty="0" smtClean="0"/>
              <a:t> Dashboard. Select device type and it will continue for you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="1" baseline="0" dirty="0" smtClean="0">
                <a:solidFill>
                  <a:srgbClr val="FF0000"/>
                </a:solidFill>
              </a:rPr>
              <a:t>Show website</a:t>
            </a:r>
          </a:p>
          <a:p>
            <a:pPr marL="171450" indent="-171450">
              <a:buFontTx/>
              <a:buChar char="-"/>
            </a:pPr>
            <a:r>
              <a:rPr lang="en-US" b="1" baseline="0" dirty="0" smtClean="0">
                <a:solidFill>
                  <a:srgbClr val="FF0000"/>
                </a:solidFill>
              </a:rPr>
              <a:t>Show </a:t>
            </a:r>
            <a:r>
              <a:rPr lang="en-US" b="1" baseline="0" dirty="0" err="1" smtClean="0">
                <a:solidFill>
                  <a:srgbClr val="FF0000"/>
                </a:solidFill>
              </a:rPr>
              <a:t>IoT</a:t>
            </a:r>
            <a:r>
              <a:rPr lang="en-US" b="1" baseline="0" dirty="0" smtClean="0">
                <a:solidFill>
                  <a:srgbClr val="FF0000"/>
                </a:solidFill>
              </a:rPr>
              <a:t> Dashboard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4172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5118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6539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6947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smtClean="0"/>
              <a:t>Uploaded apps location: \Data\Users\&lt;Account&gt;\AppxLayouts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163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3F103-BC34-4FE4-A40E-EDDEECFDA5D0}" type="datetimeFigureOut">
              <a:rPr lang="en-US" smtClean="0"/>
              <a:pPr/>
              <a:t>1/16/2016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661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180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780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3F103-BC34-4FE4-A40E-EDDEECFDA5D0}" type="datetimeFigureOut">
              <a:rPr lang="en-US" smtClean="0"/>
              <a:pPr/>
              <a:t>1/16/2016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8637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13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1/16/2016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9278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599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1/16/2016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062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1/16/2016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532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1/16/2016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Group 21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0" name="Straight Connector 3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5" name="Group 4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1" name="Straight Connector 5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6" name="Straight Connector 4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Group 22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4" name="Straight Connector 2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9" name="Group 2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5" name="Straight Connector 3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0" name="Straight Connector 2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054099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F629-ECA2-4CF3-B790-9D9BDED98269}" type="datetime1">
              <a:rPr lang="en-US" smtClean="0"/>
              <a:t>1/16/2016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8" name="Group 7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9" name="Rectangle 58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3198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389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1/16/2016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835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722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689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3F103-BC34-4FE4-A40E-EDDEECFDA5D0}" type="datetimeFigureOut">
              <a:rPr lang="en-US" smtClean="0"/>
              <a:pPr/>
              <a:t>1/16/2016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60" name="Straight Connector 59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2027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141763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712" y="53245"/>
            <a:ext cx="10571998" cy="97045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818712" y="1543112"/>
            <a:ext cx="10571601" cy="622085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4591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818712" y="1543112"/>
            <a:ext cx="10571601" cy="622085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1143000"/>
            <a:ext cx="12192001" cy="5715000"/>
          </a:xfrm>
          <a:prstGeom prst="rect">
            <a:avLst/>
          </a:prstGeom>
          <a:solidFill>
            <a:schemeClr val="dk1">
              <a:alpha val="78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Freeform 6"/>
          <p:cNvSpPr/>
          <p:nvPr/>
        </p:nvSpPr>
        <p:spPr bwMode="auto">
          <a:xfrm>
            <a:off x="0" y="0"/>
            <a:ext cx="12192000" cy="141763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712" y="53245"/>
            <a:ext cx="10571998" cy="97045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892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141763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712" y="48361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1641233"/>
            <a:ext cx="10554574" cy="42175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462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1/16/2016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60" name="Straight Connector 59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917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970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1/16/2016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386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1/16/2016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7205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1/16/2016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60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1/16/2016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Group 21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0" name="Straight Connector 3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5" name="Group 4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1" name="Straight Connector 5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6" name="Straight Connector 4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Group 22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4" name="Straight Connector 2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9" name="Group 2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5" name="Straight Connector 3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0" name="Straight Connector 2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041868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F629-ECA2-4CF3-B790-9D9BDED98269}" type="datetime1">
              <a:rPr lang="en-US" smtClean="0"/>
              <a:t>1/16/2016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26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5" name="Straight Connector 4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0" name="Group 4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Group 27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9" name="Straight Connector 28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4" name="Group 33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1" name="Rectangle 60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35E72C73-2D91-4E12-BA25-F0AA0C03599B}" type="datetimeFigureOut">
              <a:rPr lang="en-US" smtClean="0"/>
              <a:t>1/16/2016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234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B2453-8663-4C69-AF73-9FD7B1DEC5D0}" type="datetime1">
              <a:rPr lang="en-US" smtClean="0"/>
              <a:t>1/16/2016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128322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B2453-8663-4C69-AF73-9FD7B1DEC5D0}" type="datetime1">
              <a:rPr lang="en-US" smtClean="0"/>
              <a:t>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092420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B2453-8663-4C69-AF73-9FD7B1DEC5D0}" type="datetime1">
              <a:rPr lang="en-US" smtClean="0"/>
              <a:t>1/16/2016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795826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00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902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192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1/16/2016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55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1/16/2016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364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1/16/2016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Group 21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0" name="Straight Connector 3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5" name="Group 4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1" name="Straight Connector 5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6" name="Straight Connector 4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Group 22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4" name="Straight Connector 2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9" name="Group 2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5" name="Straight Connector 3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0" name="Straight Connector 2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05718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F629-ECA2-4CF3-B790-9D9BDED98269}" type="datetime1">
              <a:rPr lang="en-US" smtClean="0"/>
              <a:t>1/16/2016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8" name="Group 7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9" name="Rectangle 58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334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1/16/2016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423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t>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58" name="Straight Connector 5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6544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t>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58" name="Straight Connector 5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0549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100000"/>
              </a:schemeClr>
            </a:gs>
            <a:gs pos="100000">
              <a:schemeClr val="bg2">
                <a:tint val="84000"/>
                <a:shade val="84000"/>
                <a:lumMod val="9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B51B2453-8663-4C69-AF73-9FD7B1DEC5D0}" type="datetime1">
              <a:rPr lang="en-US" smtClean="0"/>
              <a:t>1/16/2016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58" name="Straight Connector 5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25352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49" r:id="rId1"/>
    <p:sldLayoutId id="2147484150" r:id="rId2"/>
    <p:sldLayoutId id="2147484164" r:id="rId3"/>
    <p:sldLayoutId id="2147484163" r:id="rId4"/>
    <p:sldLayoutId id="2147484151" r:id="rId5"/>
    <p:sldLayoutId id="2147484152" r:id="rId6"/>
    <p:sldLayoutId id="2147484153" r:id="rId7"/>
    <p:sldLayoutId id="2147484154" r:id="rId8"/>
    <p:sldLayoutId id="2147484155" r:id="rId9"/>
    <p:sldLayoutId id="2147484156" r:id="rId10"/>
    <p:sldLayoutId id="2147484157" r:id="rId11"/>
    <p:sldLayoutId id="2147484158" r:id="rId12"/>
    <p:sldLayoutId id="2147484159" r:id="rId13"/>
    <p:sldLayoutId id="2147484160" r:id="rId14"/>
    <p:sldLayoutId id="2147484161" r:id="rId15"/>
    <p:sldLayoutId id="2147484162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ms-iot.github.io/content/en-US/win10/SupportedInterfaces.ht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1.wmf"/><Relationship Id="rId2" Type="http://schemas.openxmlformats.org/officeDocument/2006/relationships/slideLayout" Target="../slideLayouts/slideLayout24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ms-iot.github.io/content/en-US/Downloads.htm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ms-iot.github.io/content/en-US/win10/tools/CommandLineUtils.htm" TargetMode="External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4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32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34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4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35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4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26.png"/><Relationship Id="rId11" Type="http://schemas.openxmlformats.org/officeDocument/2006/relationships/image" Target="../media/image37.gif"/><Relationship Id="rId5" Type="http://schemas.openxmlformats.org/officeDocument/2006/relationships/image" Target="../media/image25.png"/><Relationship Id="rId10" Type="http://schemas.openxmlformats.org/officeDocument/2006/relationships/image" Target="../media/image36.png"/><Relationship Id="rId4" Type="http://schemas.openxmlformats.org/officeDocument/2006/relationships/image" Target="../media/image19.png"/><Relationship Id="rId9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4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4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26.png"/><Relationship Id="rId11" Type="http://schemas.openxmlformats.org/officeDocument/2006/relationships/image" Target="../media/image37.gif"/><Relationship Id="rId5" Type="http://schemas.openxmlformats.org/officeDocument/2006/relationships/image" Target="../media/image25.png"/><Relationship Id="rId10" Type="http://schemas.openxmlformats.org/officeDocument/2006/relationships/image" Target="../media/image36.png"/><Relationship Id="rId4" Type="http://schemas.openxmlformats.org/officeDocument/2006/relationships/image" Target="../media/image19.png"/><Relationship Id="rId9" Type="http://schemas.openxmlformats.org/officeDocument/2006/relationships/image" Target="../media/image3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s-iot/ntvsiot/releases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asp.net/en/latest/getting-started/installing-on-windows.html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38.png"/><Relationship Id="rId5" Type="http://schemas.openxmlformats.org/officeDocument/2006/relationships/hyperlink" Target="http://docs.asp.net/en/latest/getting-started/installing-on-mac.html" TargetMode="External"/><Relationship Id="rId4" Type="http://schemas.openxmlformats.org/officeDocument/2006/relationships/hyperlink" Target="http://docs.asp.net/en/latest/getting-started/installing-on-linux.html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s-iot/ntvsiot/releases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39.jpe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4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40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4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41.w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s-iot/node-uwp-wrapper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s-iot/BusProviders/tree/develop/PWM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.windows.com/en-us/i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Windows 10 IOT (.10586) + Raspberry </a:t>
            </a:r>
            <a:r>
              <a:rPr lang="en-US" sz="3200" dirty="0"/>
              <a:t>P</a:t>
            </a:r>
            <a:r>
              <a:rPr lang="en-US" sz="3200" dirty="0" smtClean="0"/>
              <a:t>i 2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4335983"/>
            <a:ext cx="10572000" cy="434974"/>
          </a:xfrm>
        </p:spPr>
        <p:txBody>
          <a:bodyPr/>
          <a:lstStyle/>
          <a:p>
            <a:r>
              <a:rPr lang="en-US" dirty="0" smtClean="0"/>
              <a:t>Internet Of Things by Microsoft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153008" y="0"/>
            <a:ext cx="6492643" cy="1237082"/>
            <a:chOff x="400658" y="85725"/>
            <a:chExt cx="6492643" cy="1200329"/>
          </a:xfrm>
        </p:grpSpPr>
        <p:sp>
          <p:nvSpPr>
            <p:cNvPr id="11" name="TextBox 10"/>
            <p:cNvSpPr txBox="1"/>
            <p:nvPr/>
          </p:nvSpPr>
          <p:spPr>
            <a:xfrm>
              <a:off x="810001" y="85725"/>
              <a:ext cx="60833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FBFBFB"/>
                  </a:solidFill>
                  <a:latin typeface="+mj-lt"/>
                </a:rPr>
                <a:t>krzysztof.krzyskow@gmail.com</a:t>
              </a:r>
            </a:p>
            <a:p>
              <a:r>
                <a:rPr lang="en-US" sz="2400" b="1" dirty="0" smtClean="0">
                  <a:solidFill>
                    <a:srgbClr val="FBFBFB"/>
                  </a:solidFill>
                  <a:latin typeface="+mj-lt"/>
                </a:rPr>
                <a:t>@</a:t>
              </a:r>
              <a:r>
                <a:rPr lang="en-US" sz="2400" b="1" dirty="0" err="1" smtClean="0">
                  <a:solidFill>
                    <a:srgbClr val="FBFBFB"/>
                  </a:solidFill>
                  <a:latin typeface="+mj-lt"/>
                </a:rPr>
                <a:t>KrzyskowK</a:t>
              </a:r>
              <a:endParaRPr lang="en-US" sz="2400" b="1" dirty="0" smtClean="0">
                <a:solidFill>
                  <a:srgbClr val="FBFBFB"/>
                </a:solidFill>
                <a:latin typeface="+mj-lt"/>
              </a:endParaRPr>
            </a:p>
            <a:p>
              <a:r>
                <a:rPr lang="en-US" sz="2400" b="1" dirty="0" err="1" smtClean="0">
                  <a:solidFill>
                    <a:srgbClr val="FBFBFB"/>
                  </a:solidFill>
                  <a:latin typeface="+mj-lt"/>
                </a:rPr>
                <a:t>ChrisOrTwo</a:t>
              </a:r>
              <a:endParaRPr lang="pl-PL" sz="2400" b="1" dirty="0">
                <a:solidFill>
                  <a:srgbClr val="FBFBFB"/>
                </a:solidFill>
                <a:latin typeface="+mj-lt"/>
              </a:endParaRP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0047" y="911785"/>
              <a:ext cx="304762" cy="30476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0658" y="228882"/>
              <a:ext cx="355556" cy="231111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515" y="571694"/>
              <a:ext cx="302222" cy="2666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What is Windows 10 </a:t>
            </a:r>
            <a:r>
              <a:rPr lang="en-US" sz="4800" dirty="0" err="1" smtClean="0"/>
              <a:t>IoT</a:t>
            </a:r>
            <a:r>
              <a:rPr lang="en-US" sz="4800" dirty="0" smtClean="0"/>
              <a:t> Core?</a:t>
            </a:r>
            <a:endParaRPr lang="en-US" sz="4800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PROCESSOR: </a:t>
            </a:r>
            <a:r>
              <a:rPr lang="en-US" b="1" dirty="0" smtClean="0"/>
              <a:t>400 MHz (x86/ARM)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MEMORY:  </a:t>
            </a:r>
            <a:r>
              <a:rPr lang="en-US" b="1" dirty="0" smtClean="0"/>
              <a:t>256 MB (128 MB for OS) - headless mode</a:t>
            </a:r>
            <a:br>
              <a:rPr lang="en-US" b="1" dirty="0" smtClean="0"/>
            </a:br>
            <a:r>
              <a:rPr lang="en-US" b="1" dirty="0" smtClean="0"/>
              <a:t>		     512 MB (256 MB for OS) - headed mode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STORAGE: </a:t>
            </a:r>
            <a:r>
              <a:rPr lang="en-US" b="1" dirty="0" smtClean="0"/>
              <a:t>2 GB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SUPPORTED HARDWERE:</a:t>
            </a:r>
          </a:p>
          <a:p>
            <a:pPr marL="0" indent="0">
              <a:buNone/>
            </a:pPr>
            <a:r>
              <a:rPr lang="en-US" b="1" dirty="0" smtClean="0">
                <a:hlinkClick r:id="rId3"/>
              </a:rPr>
              <a:t>http://ms-iot.github.io/content/en-US/win10/SupportedInterfaces.htm</a:t>
            </a:r>
            <a:endParaRPr lang="en-US" b="1" dirty="0" smtClean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HARDWARE REQUIREMENTS: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71574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What is Windows 10 </a:t>
            </a:r>
            <a:r>
              <a:rPr lang="en-US" sz="4800" dirty="0" err="1" smtClean="0"/>
              <a:t>IoT</a:t>
            </a:r>
            <a:r>
              <a:rPr lang="en-US" sz="4800" dirty="0" smtClean="0"/>
              <a:t> Core?</a:t>
            </a:r>
            <a:endParaRPr lang="en-US" sz="4800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18712" y="2222288"/>
            <a:ext cx="10554574" cy="112242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Raspberry </a:t>
            </a:r>
            <a:r>
              <a:rPr lang="en-US" dirty="0"/>
              <a:t>PI 2		</a:t>
            </a:r>
            <a:r>
              <a:rPr lang="en-US" dirty="0" smtClean="0"/>
              <a:t>       </a:t>
            </a:r>
            <a:r>
              <a:rPr lang="en-US" dirty="0" err="1" smtClean="0"/>
              <a:t>MinnowBoard</a:t>
            </a:r>
            <a:r>
              <a:rPr lang="en-US" dirty="0" smtClean="0"/>
              <a:t> MAX 	          Galileo		                  </a:t>
            </a:r>
            <a:r>
              <a:rPr lang="en-US" dirty="0" err="1" smtClean="0"/>
              <a:t>DragonBoard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SUPPORTED HARDWARE:</a:t>
            </a:r>
            <a:endParaRPr lang="pl-PL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100" y="3088539"/>
            <a:ext cx="2695575" cy="20002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84562" y="3131400"/>
            <a:ext cx="2657475" cy="1905000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3398948"/>
              </p:ext>
            </p:extLst>
          </p:nvPr>
        </p:nvGraphicFramePr>
        <p:xfrm>
          <a:off x="6384924" y="3130149"/>
          <a:ext cx="2790825" cy="180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3" name="Bitmap Image" r:id="rId6" imgW="2790720" imgH="1800360" progId="Paint.Picture">
                  <p:embed/>
                </p:oleObj>
              </mc:Choice>
              <mc:Fallback>
                <p:oleObj name="Bitmap Image" r:id="rId6" imgW="2790720" imgH="18003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384924" y="3130149"/>
                        <a:ext cx="2790825" cy="180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28" name="Picture 4" descr="DragonBoard 410c showing Snapdragon 410 SoC, WiFi and GPS antennas, and high and low speed expansion connectors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8636" y="3171763"/>
            <a:ext cx="2409825" cy="1717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&quot;No&quot; Symbol 7"/>
          <p:cNvSpPr/>
          <p:nvPr/>
        </p:nvSpPr>
        <p:spPr>
          <a:xfrm>
            <a:off x="6821486" y="3071413"/>
            <a:ext cx="1917699" cy="1917699"/>
          </a:xfrm>
          <a:prstGeom prst="noSmoking">
            <a:avLst/>
          </a:prstGeom>
          <a:solidFill>
            <a:srgbClr val="C00000"/>
          </a:solidFill>
          <a:ln w="57150">
            <a:solidFill>
              <a:schemeClr val="tx1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3664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to install Windows 10 </a:t>
            </a:r>
            <a:r>
              <a:rPr lang="en-US" dirty="0" err="1"/>
              <a:t>IoT</a:t>
            </a:r>
            <a:r>
              <a:rPr lang="en-US" dirty="0"/>
              <a:t> Core?</a:t>
            </a:r>
            <a:endParaRPr lang="en-US" sz="4800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18712" y="1641233"/>
            <a:ext cx="10554574" cy="1754557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>
                <a:hlinkClick r:id="rId3"/>
              </a:rPr>
              <a:t>http</a:t>
            </a:r>
            <a:r>
              <a:rPr lang="en-US" b="1" dirty="0">
                <a:hlinkClick r:id="rId3"/>
              </a:rPr>
              <a:t>://ms-iot.github.io/content/en-US/Downloads.htm</a:t>
            </a:r>
            <a:endParaRPr lang="en-US" b="1" dirty="0"/>
          </a:p>
          <a:p>
            <a:endParaRPr lang="en-US" dirty="0"/>
          </a:p>
          <a:p>
            <a:endParaRPr lang="en-US" dirty="0"/>
          </a:p>
          <a:p>
            <a:endParaRPr lang="pl-PL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6104711" y="2347651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712" y="2347651"/>
            <a:ext cx="7110412" cy="3791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71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to </a:t>
            </a:r>
            <a:r>
              <a:rPr lang="en-US" dirty="0" smtClean="0"/>
              <a:t>manage?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2800" dirty="0" smtClean="0"/>
              <a:t> Windows Device Portal</a:t>
            </a:r>
          </a:p>
          <a:p>
            <a:r>
              <a:rPr lang="en-US" sz="2800" dirty="0" smtClean="0"/>
              <a:t> </a:t>
            </a:r>
            <a:r>
              <a:rPr lang="en-US" sz="2800" dirty="0" err="1" smtClean="0"/>
              <a:t>Powershell</a:t>
            </a:r>
            <a:endParaRPr lang="en-US" sz="2800" dirty="0" smtClean="0"/>
          </a:p>
          <a:p>
            <a:r>
              <a:rPr lang="en-US" sz="2800" dirty="0" smtClean="0"/>
              <a:t> SSH</a:t>
            </a:r>
          </a:p>
          <a:p>
            <a:r>
              <a:rPr lang="en-US" sz="2800" dirty="0" smtClean="0"/>
              <a:t> FTP</a:t>
            </a:r>
          </a:p>
          <a:p>
            <a:r>
              <a:rPr lang="en-US" sz="2800" dirty="0"/>
              <a:t> </a:t>
            </a:r>
            <a:r>
              <a:rPr lang="en-US" sz="2800" dirty="0" smtClean="0"/>
              <a:t>Windows File Sharing</a:t>
            </a:r>
            <a:endParaRPr lang="pl-PL" sz="280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249680" y="19981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523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manage?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467786" y="2165197"/>
            <a:ext cx="2905500" cy="369360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Port: 8080</a:t>
            </a:r>
            <a:endParaRPr lang="pl-PL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mtClean="0"/>
              <a:t>WINDOWS DEVICE PORTAL</a:t>
            </a:r>
            <a:endParaRPr lang="pl-PL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249680" y="19981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244" y="2165196"/>
            <a:ext cx="7218106" cy="4348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782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manage?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AutoNum type="arabicParenR"/>
            </a:pPr>
            <a:r>
              <a:rPr lang="en-US" dirty="0" smtClean="0"/>
              <a:t>Run </a:t>
            </a:r>
            <a:r>
              <a:rPr lang="en-US" dirty="0" err="1" smtClean="0"/>
              <a:t>Powershell</a:t>
            </a:r>
            <a:r>
              <a:rPr lang="en-US" dirty="0" smtClean="0"/>
              <a:t> console in Administrator Mode</a:t>
            </a:r>
          </a:p>
          <a:p>
            <a:pPr>
              <a:buAutoNum type="arabicParenR"/>
            </a:pPr>
            <a:r>
              <a:rPr lang="en-US" dirty="0" smtClean="0"/>
              <a:t>Run </a:t>
            </a:r>
            <a:r>
              <a:rPr lang="en-US" dirty="0" err="1" smtClean="0"/>
              <a:t>WinRM</a:t>
            </a:r>
            <a:r>
              <a:rPr lang="en-US" dirty="0" smtClean="0"/>
              <a:t> service: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net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start </a:t>
            </a:r>
            <a:r>
              <a:rPr lang="en-US" dirty="0" err="1" smtClean="0">
                <a:solidFill>
                  <a:srgbClr val="0070C0"/>
                </a:solidFill>
                <a:latin typeface="Consolas" panose="020B0609020204030204" pitchFamily="49" charset="0"/>
              </a:rPr>
              <a:t>WinRM</a:t>
            </a:r>
            <a:endParaRPr lang="en-US" dirty="0" smtClean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>
              <a:buAutoNum type="arabicParenR"/>
            </a:pPr>
            <a:r>
              <a:rPr lang="en-US" dirty="0" smtClean="0"/>
              <a:t>Set </a:t>
            </a:r>
            <a:r>
              <a:rPr lang="en-US" dirty="0" err="1" smtClean="0"/>
              <a:t>IoT</a:t>
            </a:r>
            <a:r>
              <a:rPr lang="en-US" dirty="0" smtClean="0"/>
              <a:t> device as trusted host: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Set-Item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WSMan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:\localhost\Client\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TrustedHosts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-Value 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&lt;</a:t>
            </a:r>
            <a:r>
              <a:rPr lang="en-US" dirty="0" err="1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iot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-name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or IP Address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&gt;</a:t>
            </a:r>
          </a:p>
          <a:p>
            <a:pPr>
              <a:buAutoNum type="arabicParenR"/>
            </a:pPr>
            <a:r>
              <a:rPr lang="en-US" dirty="0" smtClean="0"/>
              <a:t>Start remote session: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Enter-</a:t>
            </a:r>
            <a:r>
              <a:rPr lang="en-US" dirty="0" err="1" smtClean="0">
                <a:solidFill>
                  <a:srgbClr val="0070C0"/>
                </a:solidFill>
                <a:latin typeface="Consolas" panose="020B0609020204030204" pitchFamily="49" charset="0"/>
              </a:rPr>
              <a:t>PSSession</a:t>
            </a: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-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ComputerName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&lt;</a:t>
            </a:r>
            <a:r>
              <a:rPr lang="en-US" dirty="0" err="1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iot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-name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or IP Address&gt;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-Credential 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&lt;</a:t>
            </a:r>
            <a:r>
              <a:rPr lang="en-US" dirty="0" err="1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iot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-name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or IP Address or localhost&gt;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\Administrator</a:t>
            </a:r>
            <a:endParaRPr lang="en-US" dirty="0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POWERSHELL</a:t>
            </a:r>
            <a:endParaRPr lang="en-US" dirty="0"/>
          </a:p>
        </p:txBody>
      </p:sp>
      <p:pic>
        <p:nvPicPr>
          <p:cNvPr id="4101" name="Picture 5" descr="http://i.stack.imgur.com/lBFt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3975" y="2627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3243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manage?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lvl="0">
              <a:buClr>
                <a:srgbClr val="00C6BB"/>
              </a:buClr>
            </a:pPr>
            <a:r>
              <a:rPr lang="en-US" sz="2800" dirty="0">
                <a:solidFill>
                  <a:srgbClr val="262626"/>
                </a:solidFill>
              </a:rPr>
              <a:t> </a:t>
            </a:r>
            <a:r>
              <a:rPr lang="en-US" sz="2300" dirty="0" smtClean="0">
                <a:solidFill>
                  <a:srgbClr val="262626"/>
                </a:solidFill>
              </a:rPr>
              <a:t>Setting startup app:</a:t>
            </a:r>
            <a:endParaRPr lang="en-US" sz="2300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dirty="0" err="1" smtClean="0">
                <a:solidFill>
                  <a:srgbClr val="0070C0"/>
                </a:solidFill>
                <a:latin typeface="Consolas" panose="020B0609020204030204" pitchFamily="49" charset="0"/>
              </a:rPr>
              <a:t>IotStartup</a:t>
            </a: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 list                   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</a:rPr>
              <a:t>- list installed applications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rgbClr val="0070C0"/>
                </a:solidFill>
                <a:latin typeface="Consolas" panose="020B0609020204030204" pitchFamily="49" charset="0"/>
              </a:rPr>
              <a:t>IotStartup</a:t>
            </a: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list headed            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</a:rPr>
              <a:t>-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list installed headed applications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rgbClr val="0070C0"/>
                </a:solidFill>
                <a:latin typeface="Consolas" panose="020B0609020204030204" pitchFamily="49" charset="0"/>
              </a:rPr>
              <a:t>IotStartup</a:t>
            </a: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 list headless          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</a:rPr>
              <a:t>- list installed headless applications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rgbClr val="0070C0"/>
                </a:solidFill>
                <a:latin typeface="Consolas" panose="020B0609020204030204" pitchFamily="49" charset="0"/>
              </a:rPr>
              <a:t>IotStartup</a:t>
            </a: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list 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MyApp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            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</a:rPr>
              <a:t>-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list installed applications that match pattern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MyApp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 smtClean="0">
                <a:solidFill>
                  <a:srgbClr val="0070C0"/>
                </a:solidFill>
                <a:latin typeface="Consolas" panose="020B0609020204030204" pitchFamily="49" charset="0"/>
              </a:rPr>
              <a:t>IotStartup</a:t>
            </a: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add headed </a:t>
            </a:r>
            <a:r>
              <a:rPr lang="en-US" dirty="0" err="1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MyApp</a:t>
            </a: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       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</a:rPr>
              <a:t>- register for startup headed application that matches pattern </a:t>
            </a:r>
            <a:r>
              <a:rPr lang="en-US" dirty="0" err="1" smtClean="0">
                <a:solidFill>
                  <a:schemeClr val="bg1"/>
                </a:solidFill>
                <a:latin typeface="Consolas" panose="020B0609020204030204" pitchFamily="49" charset="0"/>
              </a:rPr>
              <a:t>MyApp</a:t>
            </a:r>
            <a:endParaRPr lang="en-US" dirty="0" smtClean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 smtClean="0">
                <a:solidFill>
                  <a:srgbClr val="0070C0"/>
                </a:solidFill>
                <a:latin typeface="Consolas" panose="020B0609020204030204" pitchFamily="49" charset="0"/>
              </a:rPr>
              <a:t>IotStartup</a:t>
            </a: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add headless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Task1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    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</a:rPr>
              <a:t>-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register for startup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applications that match pattern Task1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rgbClr val="0070C0"/>
                </a:solidFill>
                <a:latin typeface="Consolas" panose="020B0609020204030204" pitchFamily="49" charset="0"/>
              </a:rPr>
              <a:t>IotStartup</a:t>
            </a: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remove headless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Task1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 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</a:rPr>
              <a:t>-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remove headless applications that match pattern Task1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rgbClr val="0070C0"/>
                </a:solidFill>
                <a:latin typeface="Consolas" panose="020B0609020204030204" pitchFamily="49" charset="0"/>
              </a:rPr>
              <a:t>IotStartup</a:t>
            </a: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startup                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</a:rPr>
              <a:t>-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list headed and headless applications registered for startup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rgbClr val="0070C0"/>
                </a:solidFill>
                <a:latin typeface="Consolas" panose="020B0609020204030204" pitchFamily="49" charset="0"/>
              </a:rPr>
              <a:t>IotStartup</a:t>
            </a: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startup 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MyApp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         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</a:rPr>
              <a:t>-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list headed and headless applications registered for startup 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</a:rPr>
              <a:t>that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 smtClean="0">
                <a:solidFill>
                  <a:srgbClr val="0070C0"/>
                </a:solidFill>
                <a:latin typeface="Consolas" panose="020B0609020204030204" pitchFamily="49" charset="0"/>
              </a:rPr>
              <a:t>IotStartup</a:t>
            </a: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startup headed </a:t>
            </a:r>
            <a:r>
              <a:rPr lang="en-US" dirty="0" err="1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MyApp</a:t>
            </a: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   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</a:rPr>
              <a:t>-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list headed applications registered for startup that match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MyApp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 smtClean="0">
                <a:solidFill>
                  <a:srgbClr val="0070C0"/>
                </a:solidFill>
                <a:latin typeface="Consolas" panose="020B0609020204030204" pitchFamily="49" charset="0"/>
              </a:rPr>
              <a:t>IotStartup</a:t>
            </a: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startup headless 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Task1</a:t>
            </a: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</a:rPr>
              <a:t>-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list headless applications registered for startup that match Task1</a:t>
            </a:r>
            <a:endParaRPr lang="en-US" dirty="0" smtClean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COMMAND LINE UTILS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44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manage?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lvl="0" indent="0">
              <a:buClr>
                <a:srgbClr val="00C6BB"/>
              </a:buClr>
              <a:buNone/>
            </a:pPr>
            <a:r>
              <a:rPr lang="en-US" dirty="0" smtClean="0">
                <a:solidFill>
                  <a:srgbClr val="262626"/>
                </a:solidFill>
              </a:rPr>
              <a:t>Set display resolution:</a:t>
            </a:r>
            <a:endParaRPr lang="en-US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1400" dirty="0" err="1">
                <a:solidFill>
                  <a:srgbClr val="0070C0"/>
                </a:solidFill>
                <a:latin typeface="Consolas" panose="020B0609020204030204" pitchFamily="49" charset="0"/>
              </a:rPr>
              <a:t>SetDisplayResolution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</a:rPr>
              <a:t> [width] [height</a:t>
            </a:r>
            <a:r>
              <a:rPr lang="en-US" sz="1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]</a:t>
            </a:r>
          </a:p>
          <a:p>
            <a:pPr marL="0" lvl="0" indent="0">
              <a:buClr>
                <a:srgbClr val="00C6BB"/>
              </a:buClr>
              <a:buNone/>
            </a:pPr>
            <a:r>
              <a:rPr lang="en-US" dirty="0" smtClean="0">
                <a:solidFill>
                  <a:srgbClr val="262626"/>
                </a:solidFill>
              </a:rPr>
              <a:t>Shutdown:</a:t>
            </a:r>
          </a:p>
          <a:p>
            <a:pPr marL="0" lvl="0" indent="0">
              <a:buClr>
                <a:srgbClr val="00C6BB"/>
              </a:buClr>
              <a:buNone/>
            </a:pPr>
            <a:r>
              <a:rPr lang="pl-PL" sz="1400" dirty="0">
                <a:solidFill>
                  <a:srgbClr val="0070C0"/>
                </a:solidFill>
                <a:latin typeface="Consolas" panose="020B0609020204030204" pitchFamily="49" charset="0"/>
              </a:rPr>
              <a:t>shutdown /s /t </a:t>
            </a:r>
            <a:r>
              <a:rPr lang="pl-PL" sz="1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0</a:t>
            </a:r>
            <a:endParaRPr lang="en-US" sz="14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0" lvl="0" indent="0">
              <a:buClr>
                <a:srgbClr val="00C6BB"/>
              </a:buClr>
              <a:buNone/>
            </a:pPr>
            <a:r>
              <a:rPr lang="en-US" dirty="0" smtClean="0">
                <a:solidFill>
                  <a:srgbClr val="262626"/>
                </a:solidFill>
              </a:rPr>
              <a:t>Restart:</a:t>
            </a:r>
          </a:p>
          <a:p>
            <a:pPr marL="0" lvl="0" indent="0">
              <a:buClr>
                <a:srgbClr val="00C6BB"/>
              </a:buClr>
              <a:buNone/>
            </a:pPr>
            <a:r>
              <a:rPr lang="pl-PL" sz="1400" dirty="0">
                <a:solidFill>
                  <a:srgbClr val="0070C0"/>
                </a:solidFill>
                <a:latin typeface="Consolas" panose="020B0609020204030204" pitchFamily="49" charset="0"/>
              </a:rPr>
              <a:t>shutdown /r /t 0</a:t>
            </a:r>
            <a:endParaRPr lang="en-US" dirty="0" smtClean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0" lvl="0" indent="0">
              <a:buClr>
                <a:srgbClr val="00C6BB"/>
              </a:buClr>
              <a:buNone/>
            </a:pPr>
            <a:r>
              <a:rPr lang="en-US" dirty="0" smtClean="0">
                <a:solidFill>
                  <a:srgbClr val="262626"/>
                </a:solidFill>
              </a:rPr>
              <a:t>Boot Options (headed / headless):</a:t>
            </a:r>
          </a:p>
          <a:p>
            <a:pPr marL="0" lvl="0" indent="0">
              <a:buClr>
                <a:srgbClr val="00C6BB"/>
              </a:buClr>
              <a:buNone/>
            </a:pPr>
            <a:r>
              <a:rPr lang="pl-PL" sz="1400" dirty="0">
                <a:solidFill>
                  <a:srgbClr val="0070C0"/>
                </a:solidFill>
                <a:latin typeface="Consolas" panose="020B0609020204030204" pitchFamily="49" charset="0"/>
              </a:rPr>
              <a:t>setbootoption.exe [headed | headless]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More: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hlinkClick r:id="rId2"/>
              </a:rPr>
              <a:t>http://</a:t>
            </a:r>
            <a:r>
              <a:rPr lang="en-US" dirty="0" smtClean="0">
                <a:solidFill>
                  <a:schemeClr val="bg1"/>
                </a:solidFill>
                <a:hlinkClick r:id="rId2"/>
              </a:rPr>
              <a:t>ms-iot.github.io/content/en-US/win10/tools/CommandLineUtils.htm</a:t>
            </a:r>
            <a:endParaRPr lang="en-US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COMMAND LINE UTILS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122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manage?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Clr>
                <a:srgbClr val="00C6BB"/>
              </a:buClr>
              <a:buNone/>
            </a:pPr>
            <a:r>
              <a:rPr lang="en-US" dirty="0" smtClean="0">
                <a:solidFill>
                  <a:srgbClr val="262626"/>
                </a:solidFill>
              </a:rPr>
              <a:t>Open (via file explorer):</a:t>
            </a:r>
            <a:endParaRPr lang="en-US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1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ftp://</a:t>
            </a:r>
            <a:r>
              <a:rPr lang="en-US" sz="14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&lt;device-ip-address&gt;</a:t>
            </a:r>
          </a:p>
          <a:p>
            <a:pPr marL="0" lvl="0" indent="0">
              <a:buClr>
                <a:srgbClr val="00C6BB"/>
              </a:buClr>
              <a:buNone/>
            </a:pPr>
            <a:r>
              <a:rPr lang="en-US" dirty="0" smtClean="0">
                <a:solidFill>
                  <a:srgbClr val="262626"/>
                </a:solidFill>
              </a:rPr>
              <a:t>Ftp server process:</a:t>
            </a:r>
          </a:p>
          <a:p>
            <a:pPr marL="0" lvl="0" indent="0">
              <a:buClr>
                <a:srgbClr val="00C6BB"/>
              </a:buClr>
              <a:buNone/>
            </a:pPr>
            <a:r>
              <a:rPr lang="en-US" sz="1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ftpd.exe</a:t>
            </a:r>
            <a:endParaRPr lang="en-US" sz="14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0" lvl="0" indent="0">
              <a:buClr>
                <a:srgbClr val="00C6BB"/>
              </a:buClr>
              <a:buNone/>
            </a:pPr>
            <a:r>
              <a:rPr lang="en-US" dirty="0" smtClean="0">
                <a:solidFill>
                  <a:srgbClr val="262626"/>
                </a:solidFill>
              </a:rPr>
              <a:t>Changing root directory:</a:t>
            </a:r>
          </a:p>
          <a:p>
            <a:pPr marL="0" lvl="0" indent="0">
              <a:buClr>
                <a:srgbClr val="00C6BB"/>
              </a:buClr>
              <a:buNone/>
            </a:pPr>
            <a:r>
              <a:rPr lang="en-US" sz="1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kill –</a:t>
            </a:r>
            <a:r>
              <a:rPr lang="en-US" sz="1400" dirty="0" err="1" smtClean="0">
                <a:solidFill>
                  <a:srgbClr val="0070C0"/>
                </a:solidFill>
                <a:latin typeface="Consolas" panose="020B0609020204030204" pitchFamily="49" charset="0"/>
              </a:rPr>
              <a:t>processname</a:t>
            </a:r>
            <a:r>
              <a:rPr lang="en-US" sz="1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 smtClean="0">
                <a:solidFill>
                  <a:srgbClr val="0070C0"/>
                </a:solidFill>
                <a:latin typeface="Consolas" panose="020B0609020204030204" pitchFamily="49" charset="0"/>
              </a:rPr>
              <a:t>ftpd</a:t>
            </a:r>
            <a:r>
              <a:rPr lang="en-US" sz="1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*</a:t>
            </a:r>
            <a:br>
              <a:rPr lang="en-US" sz="1400" dirty="0" smtClean="0">
                <a:solidFill>
                  <a:srgbClr val="0070C0"/>
                </a:solidFill>
                <a:latin typeface="Consolas" panose="020B0609020204030204" pitchFamily="49" charset="0"/>
              </a:rPr>
            </a:br>
            <a:r>
              <a:rPr lang="en-US" sz="1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start C:\Windows\System32\ftpd.exe </a:t>
            </a:r>
            <a:r>
              <a:rPr lang="en-US" sz="14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&lt;New-root-directory-path&gt;</a:t>
            </a:r>
            <a:endParaRPr lang="en-US" dirty="0" smtClean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 marL="0" lvl="0" indent="0">
              <a:buClr>
                <a:srgbClr val="00C6BB"/>
              </a:buClr>
              <a:buNone/>
            </a:pPr>
            <a:r>
              <a:rPr lang="en-US" dirty="0" smtClean="0">
                <a:solidFill>
                  <a:srgbClr val="262626"/>
                </a:solidFill>
              </a:rPr>
              <a:t>For permanent changes (edit file):</a:t>
            </a:r>
          </a:p>
          <a:p>
            <a:pPr marL="0" indent="0">
              <a:buNone/>
            </a:pPr>
            <a:r>
              <a:rPr lang="en-US" sz="14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System32\IotStatrtupOnBoot.cmd</a:t>
            </a:r>
          </a:p>
          <a:p>
            <a:pPr marL="0" indent="0">
              <a:buNone/>
            </a:pPr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FTP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941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manage?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Clr>
                <a:srgbClr val="00C6BB"/>
              </a:buClr>
              <a:buNone/>
            </a:pPr>
            <a:r>
              <a:rPr lang="en-US" dirty="0" smtClean="0">
                <a:solidFill>
                  <a:srgbClr val="262626"/>
                </a:solidFill>
              </a:rPr>
              <a:t>Open (via file explorer):</a:t>
            </a:r>
            <a:endParaRPr lang="en-US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1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\\</a:t>
            </a:r>
            <a:r>
              <a:rPr lang="en-US" sz="14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&lt;device-ip-address&gt;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</a:rPr>
              <a:t>\</a:t>
            </a:r>
            <a:r>
              <a:rPr lang="en-US" sz="1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c$</a:t>
            </a:r>
            <a:endParaRPr lang="en-US" sz="1400" dirty="0" smtClean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 marL="0" lvl="0" indent="0">
              <a:buClr>
                <a:srgbClr val="00C6BB"/>
              </a:buClr>
              <a:buNone/>
            </a:pPr>
            <a:r>
              <a:rPr lang="en-US" dirty="0" smtClean="0">
                <a:solidFill>
                  <a:srgbClr val="262626"/>
                </a:solidFill>
              </a:rPr>
              <a:t>File sharing service:</a:t>
            </a:r>
          </a:p>
          <a:p>
            <a:pPr marL="0" lvl="0" indent="0">
              <a:buClr>
                <a:srgbClr val="00C6BB"/>
              </a:buClr>
              <a:buNone/>
            </a:pPr>
            <a:r>
              <a:rPr lang="en-US" sz="1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Server</a:t>
            </a:r>
            <a:endParaRPr lang="en-US" dirty="0" smtClean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 marL="0" lvl="0" indent="0">
              <a:buClr>
                <a:srgbClr val="00C6BB"/>
              </a:buClr>
              <a:buNone/>
            </a:pPr>
            <a:r>
              <a:rPr lang="en-US" dirty="0" smtClean="0">
                <a:solidFill>
                  <a:srgbClr val="262626"/>
                </a:solidFill>
              </a:rPr>
              <a:t>For permanent start/stop:</a:t>
            </a:r>
          </a:p>
          <a:p>
            <a:pPr marL="0" indent="0">
              <a:buNone/>
            </a:pPr>
            <a:r>
              <a:rPr lang="en-US" sz="1400" dirty="0" err="1">
                <a:solidFill>
                  <a:srgbClr val="0070C0"/>
                </a:solidFill>
                <a:latin typeface="Consolas" panose="020B0609020204030204" pitchFamily="49" charset="0"/>
              </a:rPr>
              <a:t>reg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</a:rPr>
              <a:t> add HKEY_LOCAL_MACHINE\SYSTEM\</a:t>
            </a:r>
            <a:r>
              <a:rPr lang="en-US" sz="1400" dirty="0" err="1">
                <a:solidFill>
                  <a:srgbClr val="0070C0"/>
                </a:solidFill>
                <a:latin typeface="Consolas" panose="020B0609020204030204" pitchFamily="49" charset="0"/>
              </a:rPr>
              <a:t>CurrentControlSet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</a:rPr>
              <a:t>\services\</a:t>
            </a:r>
            <a:r>
              <a:rPr lang="en-US" sz="1400" dirty="0" err="1">
                <a:solidFill>
                  <a:srgbClr val="0070C0"/>
                </a:solidFill>
                <a:latin typeface="Consolas" panose="020B0609020204030204" pitchFamily="49" charset="0"/>
              </a:rPr>
              <a:t>lanmanserver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</a:rPr>
              <a:t> /v Start /t REG_DWORD /d 0x3 /</a:t>
            </a:r>
            <a:r>
              <a:rPr lang="en-US" sz="1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f</a:t>
            </a:r>
          </a:p>
          <a:p>
            <a:pPr marL="0" indent="0">
              <a:buNone/>
            </a:pPr>
            <a:r>
              <a:rPr lang="en-US" sz="1400" dirty="0" err="1">
                <a:solidFill>
                  <a:srgbClr val="0070C0"/>
                </a:solidFill>
                <a:latin typeface="Consolas" panose="020B0609020204030204" pitchFamily="49" charset="0"/>
              </a:rPr>
              <a:t>reg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</a:rPr>
              <a:t> add HKEY_LOCAL_MACHINE\SYSTEM\</a:t>
            </a:r>
            <a:r>
              <a:rPr lang="en-US" sz="1400" dirty="0" err="1">
                <a:solidFill>
                  <a:srgbClr val="0070C0"/>
                </a:solidFill>
                <a:latin typeface="Consolas" panose="020B0609020204030204" pitchFamily="49" charset="0"/>
              </a:rPr>
              <a:t>CurrentControlSet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</a:rPr>
              <a:t>\services\</a:t>
            </a:r>
            <a:r>
              <a:rPr lang="en-US" sz="1400" dirty="0" err="1">
                <a:solidFill>
                  <a:srgbClr val="0070C0"/>
                </a:solidFill>
                <a:latin typeface="Consolas" panose="020B0609020204030204" pitchFamily="49" charset="0"/>
              </a:rPr>
              <a:t>lanmanserver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</a:rPr>
              <a:t> /v Start /t REG_DWORD /d 0x2 /f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Windows File Sharing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63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ren and stimpy cartoon 1992 stimpy welding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8399" y="2337498"/>
            <a:ext cx="4762500" cy="3600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153008" y="0"/>
            <a:ext cx="6492643" cy="1237082"/>
            <a:chOff x="400658" y="85725"/>
            <a:chExt cx="6492643" cy="1200329"/>
          </a:xfrm>
        </p:grpSpPr>
        <p:sp>
          <p:nvSpPr>
            <p:cNvPr id="6" name="TextBox 5"/>
            <p:cNvSpPr txBox="1"/>
            <p:nvPr/>
          </p:nvSpPr>
          <p:spPr>
            <a:xfrm>
              <a:off x="810001" y="85725"/>
              <a:ext cx="60833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FBFBFB"/>
                  </a:solidFill>
                  <a:latin typeface="+mj-lt"/>
                </a:rPr>
                <a:t>krzysztof.krzyskow@gmail.com</a:t>
              </a:r>
            </a:p>
            <a:p>
              <a:r>
                <a:rPr lang="en-US" sz="2400" b="1" dirty="0" smtClean="0">
                  <a:solidFill>
                    <a:srgbClr val="FBFBFB"/>
                  </a:solidFill>
                  <a:latin typeface="+mj-lt"/>
                </a:rPr>
                <a:t>@</a:t>
              </a:r>
              <a:r>
                <a:rPr lang="en-US" sz="2400" b="1" dirty="0" err="1" smtClean="0">
                  <a:solidFill>
                    <a:srgbClr val="FBFBFB"/>
                  </a:solidFill>
                  <a:latin typeface="+mj-lt"/>
                </a:rPr>
                <a:t>KrzyskowK</a:t>
              </a:r>
              <a:endParaRPr lang="en-US" sz="2400" b="1" dirty="0" smtClean="0">
                <a:solidFill>
                  <a:srgbClr val="FBFBFB"/>
                </a:solidFill>
                <a:latin typeface="+mj-lt"/>
              </a:endParaRPr>
            </a:p>
            <a:p>
              <a:r>
                <a:rPr lang="en-US" sz="2400" b="1" dirty="0" err="1" smtClean="0">
                  <a:solidFill>
                    <a:srgbClr val="FBFBFB"/>
                  </a:solidFill>
                  <a:latin typeface="+mj-lt"/>
                </a:rPr>
                <a:t>ChrisOrTwo</a:t>
              </a:r>
              <a:endParaRPr lang="pl-PL" sz="2400" b="1" dirty="0">
                <a:solidFill>
                  <a:srgbClr val="FBFBFB"/>
                </a:solidFill>
                <a:latin typeface="+mj-lt"/>
              </a:endParaRP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0047" y="911785"/>
              <a:ext cx="304762" cy="304762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0658" y="228882"/>
              <a:ext cx="355556" cy="231111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515" y="571694"/>
              <a:ext cx="302222" cy="2666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657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 smtClean="0"/>
              <a:t>How to develop an application?</a:t>
            </a:r>
            <a:br>
              <a:rPr lang="en-US" sz="3200" dirty="0" smtClean="0"/>
            </a:b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/>
              <a:t/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776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How to develop an application?</a:t>
            </a:r>
            <a:endParaRPr lang="pl-PL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Supported Languages:</a:t>
            </a:r>
            <a:endParaRPr lang="pl-PL" dirty="0"/>
          </a:p>
        </p:txBody>
      </p:sp>
      <p:grpSp>
        <p:nvGrpSpPr>
          <p:cNvPr id="9" name="Group 8"/>
          <p:cNvGrpSpPr/>
          <p:nvPr/>
        </p:nvGrpSpPr>
        <p:grpSpPr>
          <a:xfrm>
            <a:off x="2778913" y="2143116"/>
            <a:ext cx="5499914" cy="4442748"/>
            <a:chOff x="2778913" y="2143116"/>
            <a:chExt cx="5499914" cy="4442748"/>
          </a:xfrm>
        </p:grpSpPr>
        <p:pic>
          <p:nvPicPr>
            <p:cNvPr id="13314" name="Picture 2" descr="https://www.thenewboston.com/photos/users/21/original/417967f5da0c9f827e47583c5871ea82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25864" y="2280319"/>
              <a:ext cx="1152963" cy="11529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16" name="Picture 4" descr="http://devstickers.com/assets/img/pro/2p4i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82063" y="2280319"/>
              <a:ext cx="1418733" cy="14187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18" name="Picture 6" descr="http://upcity.com/wp-content/uploads/2015/07/html-css-js-logos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4252" y="3761556"/>
              <a:ext cx="3003878" cy="17600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20" name="Picture 8" descr="http://dab1nmslvvntp.cloudfront.net/wp-content/uploads/2015/07/1436439824nodejs-logo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64046" y="5113964"/>
              <a:ext cx="2943800" cy="1471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78913" y="2230733"/>
              <a:ext cx="1545339" cy="1517907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1045" y="2143116"/>
              <a:ext cx="2206943" cy="1908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0978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How to develop an application?</a:t>
            </a:r>
            <a:endParaRPr lang="pl-PL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Supported development OS:</a:t>
            </a:r>
            <a:endParaRPr lang="pl-PL" dirty="0"/>
          </a:p>
        </p:txBody>
      </p:sp>
      <p:sp>
        <p:nvSpPr>
          <p:cNvPr id="3" name="TextBox 2"/>
          <p:cNvSpPr txBox="1"/>
          <p:nvPr/>
        </p:nvSpPr>
        <p:spPr>
          <a:xfrm>
            <a:off x="8920767" y="2230317"/>
            <a:ext cx="2132870" cy="1892826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en-US" sz="2400" b="1" dirty="0" smtClean="0"/>
          </a:p>
          <a:p>
            <a:pPr algn="ctr"/>
            <a:r>
              <a:rPr lang="en-US" sz="6000" b="1" dirty="0" smtClean="0">
                <a:solidFill>
                  <a:schemeClr val="tx1">
                    <a:lumMod val="10000"/>
                    <a:lumOff val="90000"/>
                  </a:schemeClr>
                </a:solidFill>
              </a:rPr>
              <a:t>UWP</a:t>
            </a:r>
          </a:p>
          <a:p>
            <a:pPr algn="ctr"/>
            <a:r>
              <a:rPr lang="en-US" sz="700" dirty="0" smtClean="0">
                <a:solidFill>
                  <a:schemeClr val="tx1">
                    <a:lumMod val="10000"/>
                    <a:lumOff val="90000"/>
                  </a:schemeClr>
                </a:solidFill>
              </a:rPr>
              <a:t>UNIVERSAL WINDOWS PLATFORM</a:t>
            </a:r>
            <a:endParaRPr lang="en-US" sz="600" dirty="0" smtClean="0">
              <a:solidFill>
                <a:schemeClr val="tx1">
                  <a:lumMod val="10000"/>
                  <a:lumOff val="90000"/>
                </a:schemeClr>
              </a:solidFill>
            </a:endParaRPr>
          </a:p>
          <a:p>
            <a:pPr algn="ctr"/>
            <a:endParaRPr lang="pl-PL" sz="2400" b="1" dirty="0"/>
          </a:p>
        </p:txBody>
      </p:sp>
      <p:grpSp>
        <p:nvGrpSpPr>
          <p:cNvPr id="9" name="Group 8"/>
          <p:cNvGrpSpPr/>
          <p:nvPr/>
        </p:nvGrpSpPr>
        <p:grpSpPr>
          <a:xfrm>
            <a:off x="4167985" y="2165197"/>
            <a:ext cx="2610384" cy="2108629"/>
            <a:chOff x="2778913" y="2143116"/>
            <a:chExt cx="5499914" cy="4442748"/>
          </a:xfrm>
        </p:grpSpPr>
        <p:pic>
          <p:nvPicPr>
            <p:cNvPr id="13314" name="Picture 2" descr="https://www.thenewboston.com/photos/users/21/original/417967f5da0c9f827e47583c5871ea82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25864" y="2280319"/>
              <a:ext cx="1152963" cy="11529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16" name="Picture 4" descr="http://devstickers.com/assets/img/pro/2p4i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82063" y="2280319"/>
              <a:ext cx="1418733" cy="14187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18" name="Picture 6" descr="http://upcity.com/wp-content/uploads/2015/07/html-css-js-logos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4252" y="3761556"/>
              <a:ext cx="3003878" cy="17600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20" name="Picture 8" descr="http://dab1nmslvvntp.cloudfront.net/wp-content/uploads/2015/07/1436439824nodejs-logo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64046" y="5113964"/>
              <a:ext cx="2943800" cy="1471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78913" y="2230733"/>
              <a:ext cx="1545339" cy="1517907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1045" y="2143116"/>
              <a:ext cx="2206943" cy="1908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71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develop an application?</a:t>
            </a:r>
            <a:endParaRPr lang="pl-PL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Universal Windows Platform </a:t>
            </a:r>
            <a:endParaRPr lang="pl-PL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619" y="2684614"/>
            <a:ext cx="7769785" cy="369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439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develop an application?</a:t>
            </a:r>
            <a:endParaRPr lang="pl-PL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mtClean="0"/>
              <a:t>Universal </a:t>
            </a:r>
            <a:r>
              <a:rPr lang="en-US" dirty="0" smtClean="0"/>
              <a:t>Windows Platform </a:t>
            </a:r>
            <a:endParaRPr lang="pl-PL" dirty="0"/>
          </a:p>
        </p:txBody>
      </p:sp>
      <p:pic>
        <p:nvPicPr>
          <p:cNvPr id="11266" name="Picture 2" descr="Device famili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071" y="2403661"/>
            <a:ext cx="11195598" cy="3182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179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72601" y="2336662"/>
            <a:ext cx="8318669" cy="4150390"/>
          </a:xfrm>
          <a:prstGeom prst="rect">
            <a:avLst/>
          </a:prstGeom>
          <a:solidFill>
            <a:schemeClr val="dk1">
              <a:alpha val="96000"/>
            </a:schemeClr>
          </a:solidFill>
          <a:effectLst>
            <a:glow rad="127000">
              <a:schemeClr val="accent1">
                <a:alpha val="0"/>
              </a:schemeClr>
            </a:glow>
          </a:effectLst>
        </p:spPr>
      </p:pic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Universal Windows Platform </a:t>
            </a:r>
            <a:endParaRPr lang="pl-PL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develop an application?</a:t>
            </a:r>
            <a:endParaRPr lang="pl-PL" dirty="0"/>
          </a:p>
        </p:txBody>
      </p:sp>
      <p:sp>
        <p:nvSpPr>
          <p:cNvPr id="7" name="Rectangle 6"/>
          <p:cNvSpPr/>
          <p:nvPr/>
        </p:nvSpPr>
        <p:spPr>
          <a:xfrm>
            <a:off x="0" y="1241779"/>
            <a:ext cx="12192000" cy="561622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" name="TextBox 5"/>
          <p:cNvSpPr txBox="1"/>
          <p:nvPr/>
        </p:nvSpPr>
        <p:spPr>
          <a:xfrm>
            <a:off x="3546014" y="1543044"/>
            <a:ext cx="49397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bg2"/>
                </a:solidFill>
              </a:rPr>
              <a:t>CAN I EASLY DEVELOP IT</a:t>
            </a:r>
          </a:p>
          <a:p>
            <a:pPr algn="ctr"/>
            <a:r>
              <a:rPr lang="en-US" sz="4000" b="1" dirty="0" smtClean="0">
                <a:solidFill>
                  <a:schemeClr val="bg2"/>
                </a:solidFill>
              </a:rPr>
              <a:t>ON MY MAC AND LINUX?</a:t>
            </a:r>
            <a:endParaRPr lang="pl-PL" sz="40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2018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72601" y="2336662"/>
            <a:ext cx="8318669" cy="4150390"/>
          </a:xfrm>
          <a:prstGeom prst="rect">
            <a:avLst/>
          </a:prstGeom>
          <a:solidFill>
            <a:schemeClr val="dk1">
              <a:alpha val="96000"/>
            </a:schemeClr>
          </a:solidFill>
          <a:effectLst>
            <a:glow rad="127000">
              <a:schemeClr val="accent1">
                <a:alpha val="0"/>
              </a:schemeClr>
            </a:glow>
          </a:effectLst>
        </p:spPr>
      </p:pic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Universal Windows Platform </a:t>
            </a:r>
            <a:endParaRPr lang="pl-PL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develop an application?</a:t>
            </a:r>
            <a:endParaRPr lang="pl-PL" dirty="0"/>
          </a:p>
        </p:txBody>
      </p:sp>
      <p:sp>
        <p:nvSpPr>
          <p:cNvPr id="7" name="Rectangle 6"/>
          <p:cNvSpPr/>
          <p:nvPr/>
        </p:nvSpPr>
        <p:spPr>
          <a:xfrm>
            <a:off x="0" y="1241779"/>
            <a:ext cx="12192000" cy="561622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7410" name="Picture 2" descr="https://s-media-cache-ak0.pinimg.com/736x/34/2f/10/342f10975f1eeaeddc7a07003bd01d3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2860" y="2207510"/>
            <a:ext cx="5706056" cy="4279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546014" y="1543044"/>
            <a:ext cx="49397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bg2"/>
                </a:solidFill>
              </a:rPr>
              <a:t>NO</a:t>
            </a:r>
            <a:endParaRPr lang="pl-PL" sz="40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42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develop an application?</a:t>
            </a:r>
            <a:endParaRPr lang="pl-PL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Universal Windows Platform </a:t>
            </a:r>
            <a:endParaRPr lang="pl-PL" dirty="0"/>
          </a:p>
        </p:txBody>
      </p:sp>
      <p:pic>
        <p:nvPicPr>
          <p:cNvPr id="14338" name="Picture 2" descr="http://media.spidersweb.pl/wp-content/uploads/2015/07/net-nativ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6506" y="2336662"/>
            <a:ext cx="8590860" cy="4150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Overview of .NET 2015 ecosyste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6506" y="2336662"/>
            <a:ext cx="8590860" cy="4338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3420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How to develop an application?</a:t>
            </a:r>
            <a:endParaRPr lang="pl-PL" dirty="0"/>
          </a:p>
        </p:txBody>
      </p:sp>
      <p:sp>
        <p:nvSpPr>
          <p:cNvPr id="3" name="TextBox 2"/>
          <p:cNvSpPr txBox="1"/>
          <p:nvPr/>
        </p:nvSpPr>
        <p:spPr>
          <a:xfrm>
            <a:off x="9257840" y="2288774"/>
            <a:ext cx="2132870" cy="1892826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en-US" sz="2400" b="1" dirty="0" smtClean="0"/>
          </a:p>
          <a:p>
            <a:pPr algn="ctr"/>
            <a:r>
              <a:rPr lang="en-US" sz="6000" b="1" dirty="0" smtClean="0">
                <a:solidFill>
                  <a:schemeClr val="tx1">
                    <a:lumMod val="10000"/>
                    <a:lumOff val="90000"/>
                  </a:schemeClr>
                </a:solidFill>
              </a:rPr>
              <a:t>UWP</a:t>
            </a:r>
          </a:p>
          <a:p>
            <a:pPr algn="ctr"/>
            <a:r>
              <a:rPr lang="en-US" sz="700" dirty="0" smtClean="0">
                <a:solidFill>
                  <a:schemeClr val="tx1">
                    <a:lumMod val="10000"/>
                    <a:lumOff val="90000"/>
                  </a:schemeClr>
                </a:solidFill>
              </a:rPr>
              <a:t>UNIVERSAL WINDOWS PLATFORM</a:t>
            </a:r>
            <a:endParaRPr lang="en-US" sz="600" dirty="0" smtClean="0">
              <a:solidFill>
                <a:schemeClr val="tx1">
                  <a:lumMod val="10000"/>
                  <a:lumOff val="90000"/>
                </a:schemeClr>
              </a:solidFill>
            </a:endParaRPr>
          </a:p>
          <a:p>
            <a:pPr algn="ctr"/>
            <a:endParaRPr lang="pl-PL" sz="2400" b="1" dirty="0"/>
          </a:p>
        </p:txBody>
      </p:sp>
      <p:grpSp>
        <p:nvGrpSpPr>
          <p:cNvPr id="20" name="Group 19"/>
          <p:cNvGrpSpPr/>
          <p:nvPr/>
        </p:nvGrpSpPr>
        <p:grpSpPr>
          <a:xfrm>
            <a:off x="4403508" y="2077278"/>
            <a:ext cx="3061252" cy="2315818"/>
            <a:chOff x="4160246" y="2077278"/>
            <a:chExt cx="3061252" cy="2315818"/>
          </a:xfrm>
        </p:grpSpPr>
        <p:sp>
          <p:nvSpPr>
            <p:cNvPr id="7" name="Rectangle 6"/>
            <p:cNvSpPr/>
            <p:nvPr/>
          </p:nvSpPr>
          <p:spPr>
            <a:xfrm>
              <a:off x="4160246" y="2077278"/>
              <a:ext cx="3061252" cy="231581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324093" y="2180872"/>
              <a:ext cx="2610384" cy="2108629"/>
              <a:chOff x="2778913" y="2143116"/>
              <a:chExt cx="5499914" cy="4442748"/>
            </a:xfrm>
          </p:grpSpPr>
          <p:pic>
            <p:nvPicPr>
              <p:cNvPr id="13314" name="Picture 2" descr="https://www.thenewboston.com/photos/users/21/original/417967f5da0c9f827e47583c5871ea82.pn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125864" y="2280319"/>
                <a:ext cx="1152963" cy="115296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316" name="Picture 4" descr="http://devstickers.com/assets/img/pro/2p4i.png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82063" y="2280319"/>
                <a:ext cx="1418733" cy="141873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318" name="Picture 6" descr="http://upcity.com/wp-content/uploads/2015/07/html-css-js-logos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24252" y="3761556"/>
                <a:ext cx="3003878" cy="17600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320" name="Picture 8" descr="http://dab1nmslvvntp.cloudfront.net/wp-content/uploads/2015/07/1436439824nodejs-logo.png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464046" y="5113964"/>
                <a:ext cx="2943800" cy="14719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78913" y="2230733"/>
                <a:ext cx="1545339" cy="1517907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61045" y="2143116"/>
                <a:ext cx="2206943" cy="1908213"/>
              </a:xfrm>
              <a:prstGeom prst="rect">
                <a:avLst/>
              </a:prstGeom>
            </p:spPr>
          </p:pic>
        </p:grpSp>
      </p:grpSp>
      <p:cxnSp>
        <p:nvCxnSpPr>
          <p:cNvPr id="10" name="Straight Arrow Connector 9"/>
          <p:cNvCxnSpPr>
            <a:stCxn id="7" idx="3"/>
            <a:endCxn id="3" idx="1"/>
          </p:cNvCxnSpPr>
          <p:nvPr/>
        </p:nvCxnSpPr>
        <p:spPr>
          <a:xfrm>
            <a:off x="7464760" y="3235187"/>
            <a:ext cx="179308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434" name="Picture 2" descr="https://upload.wikimedia.org/wikipedia/commons/thumb/5/5f/Windows_logo_-_2012.svg/2000px-Windows_logo_-_2012.svg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783" y="4910187"/>
            <a:ext cx="1072983" cy="10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4092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How to develop an application?</a:t>
            </a:r>
            <a:endParaRPr lang="pl-PL" dirty="0"/>
          </a:p>
        </p:txBody>
      </p:sp>
      <p:sp>
        <p:nvSpPr>
          <p:cNvPr id="3" name="TextBox 2"/>
          <p:cNvSpPr txBox="1"/>
          <p:nvPr/>
        </p:nvSpPr>
        <p:spPr>
          <a:xfrm>
            <a:off x="9257840" y="2288774"/>
            <a:ext cx="2132870" cy="1892826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en-US" sz="2400" b="1" dirty="0" smtClean="0"/>
          </a:p>
          <a:p>
            <a:pPr algn="ctr"/>
            <a:r>
              <a:rPr lang="en-US" sz="6000" b="1" dirty="0" smtClean="0">
                <a:solidFill>
                  <a:schemeClr val="tx1">
                    <a:lumMod val="10000"/>
                    <a:lumOff val="90000"/>
                  </a:schemeClr>
                </a:solidFill>
              </a:rPr>
              <a:t>UWP</a:t>
            </a:r>
          </a:p>
          <a:p>
            <a:pPr algn="ctr"/>
            <a:r>
              <a:rPr lang="en-US" sz="700" dirty="0" smtClean="0">
                <a:solidFill>
                  <a:schemeClr val="tx1">
                    <a:lumMod val="10000"/>
                    <a:lumOff val="90000"/>
                  </a:schemeClr>
                </a:solidFill>
              </a:rPr>
              <a:t>UNIVERSAL WINDOWS PLATFORM</a:t>
            </a:r>
            <a:endParaRPr lang="en-US" sz="600" dirty="0" smtClean="0">
              <a:solidFill>
                <a:schemeClr val="tx1">
                  <a:lumMod val="10000"/>
                  <a:lumOff val="90000"/>
                </a:schemeClr>
              </a:solidFill>
            </a:endParaRPr>
          </a:p>
          <a:p>
            <a:pPr algn="ctr"/>
            <a:endParaRPr lang="pl-PL" sz="2400" b="1" dirty="0"/>
          </a:p>
        </p:txBody>
      </p:sp>
      <p:grpSp>
        <p:nvGrpSpPr>
          <p:cNvPr id="20" name="Group 19"/>
          <p:cNvGrpSpPr/>
          <p:nvPr/>
        </p:nvGrpSpPr>
        <p:grpSpPr>
          <a:xfrm>
            <a:off x="4403508" y="2077278"/>
            <a:ext cx="3061252" cy="2315818"/>
            <a:chOff x="4160246" y="2077278"/>
            <a:chExt cx="3061252" cy="2315818"/>
          </a:xfrm>
        </p:grpSpPr>
        <p:sp>
          <p:nvSpPr>
            <p:cNvPr id="7" name="Rectangle 6"/>
            <p:cNvSpPr/>
            <p:nvPr/>
          </p:nvSpPr>
          <p:spPr>
            <a:xfrm>
              <a:off x="4160246" y="2077278"/>
              <a:ext cx="3061252" cy="231581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324093" y="2180872"/>
              <a:ext cx="2610384" cy="2108629"/>
              <a:chOff x="2778913" y="2143116"/>
              <a:chExt cx="5499914" cy="4442748"/>
            </a:xfrm>
          </p:grpSpPr>
          <p:pic>
            <p:nvPicPr>
              <p:cNvPr id="13314" name="Picture 2" descr="https://www.thenewboston.com/photos/users/21/original/417967f5da0c9f827e47583c5871ea82.pn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125864" y="2280319"/>
                <a:ext cx="1152963" cy="115296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316" name="Picture 4" descr="http://devstickers.com/assets/img/pro/2p4i.png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82063" y="2280319"/>
                <a:ext cx="1418733" cy="141873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318" name="Picture 6" descr="http://upcity.com/wp-content/uploads/2015/07/html-css-js-logos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24252" y="3761556"/>
                <a:ext cx="3003878" cy="17600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320" name="Picture 8" descr="http://dab1nmslvvntp.cloudfront.net/wp-content/uploads/2015/07/1436439824nodejs-logo.png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464046" y="5113964"/>
                <a:ext cx="2943800" cy="14719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78913" y="2230733"/>
                <a:ext cx="1545339" cy="1517907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61045" y="2143116"/>
                <a:ext cx="2206943" cy="1908213"/>
              </a:xfrm>
              <a:prstGeom prst="rect">
                <a:avLst/>
              </a:prstGeom>
            </p:spPr>
          </p:pic>
        </p:grpSp>
      </p:grpSp>
      <p:cxnSp>
        <p:nvCxnSpPr>
          <p:cNvPr id="10" name="Straight Arrow Connector 9"/>
          <p:cNvCxnSpPr>
            <a:stCxn id="7" idx="3"/>
            <a:endCxn id="3" idx="1"/>
          </p:cNvCxnSpPr>
          <p:nvPr/>
        </p:nvCxnSpPr>
        <p:spPr>
          <a:xfrm>
            <a:off x="7464760" y="3235187"/>
            <a:ext cx="179308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434" name="Picture 2" descr="https://upload.wikimedia.org/wikipedia/commons/thumb/5/5f/Windows_logo_-_2012.svg/2000px-Windows_logo_-_2012.svg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783" y="4910187"/>
            <a:ext cx="1072983" cy="10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477558" y="2358345"/>
            <a:ext cx="2132870" cy="1754326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en-US" sz="2400" b="1" dirty="0" smtClean="0"/>
          </a:p>
          <a:p>
            <a:pPr algn="ctr"/>
            <a:r>
              <a:rPr lang="en-US" sz="6000" b="1" dirty="0" smtClean="0">
                <a:solidFill>
                  <a:schemeClr val="tx1">
                    <a:lumMod val="10000"/>
                    <a:lumOff val="90000"/>
                  </a:schemeClr>
                </a:solidFill>
              </a:rPr>
              <a:t>?</a:t>
            </a:r>
            <a:endParaRPr lang="en-US" sz="600" dirty="0" smtClean="0">
              <a:solidFill>
                <a:schemeClr val="tx1">
                  <a:lumMod val="10000"/>
                  <a:lumOff val="90000"/>
                </a:schemeClr>
              </a:solidFill>
            </a:endParaRPr>
          </a:p>
          <a:p>
            <a:pPr algn="ctr"/>
            <a:endParaRPr lang="pl-PL" sz="2400" b="1" dirty="0"/>
          </a:p>
        </p:txBody>
      </p:sp>
      <p:pic>
        <p:nvPicPr>
          <p:cNvPr id="27" name="Picture 2" descr="http://cdn.flaticon.com/png/256/13702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558" y="4895771"/>
            <a:ext cx="934999" cy="934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Picture 4" descr="http://cdn.osxdaily.com/wp-content/uploads/2013/07/apple-logo.gif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8646" y="4781723"/>
            <a:ext cx="835177" cy="1025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53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4" name="Picture 4" descr="http://www.unirank.pl/wp-content/uploads/2014/03/poznan-politechnik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5895" y="1829435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/>
          <p:cNvGrpSpPr/>
          <p:nvPr/>
        </p:nvGrpSpPr>
        <p:grpSpPr>
          <a:xfrm>
            <a:off x="153008" y="0"/>
            <a:ext cx="6492643" cy="1237082"/>
            <a:chOff x="400658" y="85725"/>
            <a:chExt cx="6492643" cy="1200329"/>
          </a:xfrm>
        </p:grpSpPr>
        <p:sp>
          <p:nvSpPr>
            <p:cNvPr id="16" name="TextBox 15"/>
            <p:cNvSpPr txBox="1"/>
            <p:nvPr/>
          </p:nvSpPr>
          <p:spPr>
            <a:xfrm>
              <a:off x="810001" y="85725"/>
              <a:ext cx="60833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FBFBFB"/>
                  </a:solidFill>
                  <a:latin typeface="+mj-lt"/>
                </a:rPr>
                <a:t>krzysztof.krzyskow@gmail.com</a:t>
              </a:r>
            </a:p>
            <a:p>
              <a:r>
                <a:rPr lang="en-US" sz="2400" b="1" dirty="0" smtClean="0">
                  <a:solidFill>
                    <a:srgbClr val="FBFBFB"/>
                  </a:solidFill>
                  <a:latin typeface="+mj-lt"/>
                </a:rPr>
                <a:t>@</a:t>
              </a:r>
              <a:r>
                <a:rPr lang="en-US" sz="2400" b="1" dirty="0" err="1" smtClean="0">
                  <a:solidFill>
                    <a:srgbClr val="FBFBFB"/>
                  </a:solidFill>
                  <a:latin typeface="+mj-lt"/>
                </a:rPr>
                <a:t>KrzyskowK</a:t>
              </a:r>
              <a:endParaRPr lang="en-US" sz="2400" b="1" dirty="0" smtClean="0">
                <a:solidFill>
                  <a:srgbClr val="FBFBFB"/>
                </a:solidFill>
                <a:latin typeface="+mj-lt"/>
              </a:endParaRPr>
            </a:p>
            <a:p>
              <a:r>
                <a:rPr lang="en-US" sz="2400" b="1" dirty="0" err="1" smtClean="0">
                  <a:solidFill>
                    <a:srgbClr val="FBFBFB"/>
                  </a:solidFill>
                  <a:latin typeface="+mj-lt"/>
                </a:rPr>
                <a:t>ChrisOrTwo</a:t>
              </a:r>
              <a:endParaRPr lang="pl-PL" sz="2400" b="1" dirty="0">
                <a:solidFill>
                  <a:srgbClr val="FBFBFB"/>
                </a:solidFill>
                <a:latin typeface="+mj-lt"/>
              </a:endParaRP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0047" y="911785"/>
              <a:ext cx="304762" cy="304762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0658" y="228882"/>
              <a:ext cx="355556" cy="231111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515" y="571694"/>
              <a:ext cx="302222" cy="2666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61927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develop an application?</a:t>
            </a:r>
            <a:endParaRPr lang="pl-PL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Universal Windows Platform </a:t>
            </a:r>
            <a:endParaRPr lang="pl-PL" dirty="0"/>
          </a:p>
        </p:txBody>
      </p:sp>
      <p:pic>
        <p:nvPicPr>
          <p:cNvPr id="9218" name="Picture 2" descr="Overview of .NET 2015 ecosyste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44" y="2287170"/>
            <a:ext cx="8271888" cy="4177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7963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How to develop an application?</a:t>
            </a:r>
            <a:endParaRPr lang="pl-PL" dirty="0"/>
          </a:p>
        </p:txBody>
      </p:sp>
      <p:sp>
        <p:nvSpPr>
          <p:cNvPr id="3" name="TextBox 2"/>
          <p:cNvSpPr txBox="1"/>
          <p:nvPr/>
        </p:nvSpPr>
        <p:spPr>
          <a:xfrm>
            <a:off x="9257840" y="2288774"/>
            <a:ext cx="2132870" cy="1892826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en-US" sz="2400" b="1" dirty="0" smtClean="0"/>
          </a:p>
          <a:p>
            <a:pPr algn="ctr"/>
            <a:r>
              <a:rPr lang="en-US" sz="6000" b="1" dirty="0" smtClean="0">
                <a:solidFill>
                  <a:schemeClr val="tx1">
                    <a:lumMod val="10000"/>
                    <a:lumOff val="90000"/>
                  </a:schemeClr>
                </a:solidFill>
              </a:rPr>
              <a:t>UWP</a:t>
            </a:r>
          </a:p>
          <a:p>
            <a:pPr algn="ctr"/>
            <a:r>
              <a:rPr lang="en-US" sz="700" dirty="0" smtClean="0">
                <a:solidFill>
                  <a:schemeClr val="tx1">
                    <a:lumMod val="10000"/>
                    <a:lumOff val="90000"/>
                  </a:schemeClr>
                </a:solidFill>
              </a:rPr>
              <a:t>UNIVERSAL WINDOWS PLATFORM</a:t>
            </a:r>
            <a:endParaRPr lang="en-US" sz="600" dirty="0" smtClean="0">
              <a:solidFill>
                <a:schemeClr val="tx1">
                  <a:lumMod val="10000"/>
                  <a:lumOff val="90000"/>
                </a:schemeClr>
              </a:solidFill>
            </a:endParaRPr>
          </a:p>
          <a:p>
            <a:pPr algn="ctr"/>
            <a:endParaRPr lang="pl-PL" sz="2400" b="1" dirty="0"/>
          </a:p>
        </p:txBody>
      </p:sp>
      <p:grpSp>
        <p:nvGrpSpPr>
          <p:cNvPr id="20" name="Group 19"/>
          <p:cNvGrpSpPr/>
          <p:nvPr/>
        </p:nvGrpSpPr>
        <p:grpSpPr>
          <a:xfrm>
            <a:off x="4403508" y="2077278"/>
            <a:ext cx="3061252" cy="2315818"/>
            <a:chOff x="4160246" y="2077278"/>
            <a:chExt cx="3061252" cy="2315818"/>
          </a:xfrm>
        </p:grpSpPr>
        <p:sp>
          <p:nvSpPr>
            <p:cNvPr id="7" name="Rectangle 6"/>
            <p:cNvSpPr/>
            <p:nvPr/>
          </p:nvSpPr>
          <p:spPr>
            <a:xfrm>
              <a:off x="4160246" y="2077278"/>
              <a:ext cx="3061252" cy="231581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324093" y="2180872"/>
              <a:ext cx="2610384" cy="2108629"/>
              <a:chOff x="2778913" y="2143116"/>
              <a:chExt cx="5499914" cy="4442748"/>
            </a:xfrm>
          </p:grpSpPr>
          <p:pic>
            <p:nvPicPr>
              <p:cNvPr id="13314" name="Picture 2" descr="https://www.thenewboston.com/photos/users/21/original/417967f5da0c9f827e47583c5871ea82.pn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125864" y="2280319"/>
                <a:ext cx="1152963" cy="115296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316" name="Picture 4" descr="http://devstickers.com/assets/img/pro/2p4i.png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82063" y="2280319"/>
                <a:ext cx="1418733" cy="141873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318" name="Picture 6" descr="http://upcity.com/wp-content/uploads/2015/07/html-css-js-logos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24252" y="3761556"/>
                <a:ext cx="3003878" cy="17600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320" name="Picture 8" descr="http://dab1nmslvvntp.cloudfront.net/wp-content/uploads/2015/07/1436439824nodejs-logo.png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464046" y="5113964"/>
                <a:ext cx="2943800" cy="14719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78913" y="2230733"/>
                <a:ext cx="1545339" cy="1517907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61045" y="2143116"/>
                <a:ext cx="2206943" cy="1908213"/>
              </a:xfrm>
              <a:prstGeom prst="rect">
                <a:avLst/>
              </a:prstGeom>
            </p:spPr>
          </p:pic>
        </p:grpSp>
      </p:grpSp>
      <p:cxnSp>
        <p:nvCxnSpPr>
          <p:cNvPr id="10" name="Straight Arrow Connector 9"/>
          <p:cNvCxnSpPr>
            <a:stCxn id="7" idx="3"/>
            <a:endCxn id="3" idx="1"/>
          </p:cNvCxnSpPr>
          <p:nvPr/>
        </p:nvCxnSpPr>
        <p:spPr>
          <a:xfrm>
            <a:off x="7464760" y="3235187"/>
            <a:ext cx="179308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434" name="Picture 2" descr="https://upload.wikimedia.org/wikipedia/commons/thumb/5/5f/Windows_logo_-_2012.svg/2000px-Windows_logo_-_2012.svg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783" y="4910187"/>
            <a:ext cx="1072983" cy="10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477558" y="2142680"/>
            <a:ext cx="2132870" cy="1015663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en-US" sz="1000" b="1" dirty="0" smtClean="0">
              <a:solidFill>
                <a:schemeClr val="tx1">
                  <a:lumMod val="10000"/>
                  <a:lumOff val="90000"/>
                </a:schemeClr>
              </a:solidFill>
            </a:endParaRPr>
          </a:p>
          <a:p>
            <a:pPr algn="ctr"/>
            <a:r>
              <a:rPr lang="en-US" sz="2000" b="1" dirty="0">
                <a:solidFill>
                  <a:schemeClr val="tx1">
                    <a:lumMod val="10000"/>
                    <a:lumOff val="90000"/>
                  </a:schemeClr>
                </a:solidFill>
              </a:rPr>
              <a:t>C# </a:t>
            </a:r>
            <a:r>
              <a:rPr lang="en-US" sz="2000" b="1" dirty="0" err="1">
                <a:solidFill>
                  <a:schemeClr val="tx1">
                    <a:lumMod val="10000"/>
                    <a:lumOff val="90000"/>
                  </a:schemeClr>
                </a:solidFill>
              </a:rPr>
              <a:t>CoreCLR</a:t>
            </a:r>
            <a:r>
              <a:rPr lang="en-US" sz="2000" b="1" dirty="0">
                <a:solidFill>
                  <a:schemeClr val="tx1">
                    <a:lumMod val="10000"/>
                    <a:lumOff val="90000"/>
                  </a:schemeClr>
                </a:solidFill>
              </a:rPr>
              <a:t> via DNX</a:t>
            </a:r>
            <a:endParaRPr lang="pl-PL" sz="2000" b="1" dirty="0">
              <a:solidFill>
                <a:schemeClr val="tx1">
                  <a:lumMod val="10000"/>
                  <a:lumOff val="90000"/>
                </a:schemeClr>
              </a:solidFill>
            </a:endParaRPr>
          </a:p>
          <a:p>
            <a:pPr algn="ctr"/>
            <a:endParaRPr lang="pl-PL" sz="1000" b="1" dirty="0">
              <a:solidFill>
                <a:schemeClr val="tx1">
                  <a:lumMod val="10000"/>
                  <a:lumOff val="90000"/>
                </a:schemeClr>
              </a:solidFill>
            </a:endParaRPr>
          </a:p>
        </p:txBody>
      </p:sp>
      <p:pic>
        <p:nvPicPr>
          <p:cNvPr id="27" name="Picture 2" descr="http://cdn.flaticon.com/png/256/13702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558" y="4895771"/>
            <a:ext cx="934999" cy="934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Picture 4" descr="http://cdn.osxdaily.com/wp-content/uploads/2013/07/apple-logo.gif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8646" y="4781723"/>
            <a:ext cx="835177" cy="1025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470953" y="3484359"/>
            <a:ext cx="2132870" cy="1000274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en-US" sz="900" b="1" dirty="0" smtClean="0">
              <a:solidFill>
                <a:schemeClr val="tx1">
                  <a:lumMod val="10000"/>
                  <a:lumOff val="90000"/>
                </a:schemeClr>
              </a:solidFill>
            </a:endParaRPr>
          </a:p>
          <a:p>
            <a:pPr algn="ctr"/>
            <a:r>
              <a:rPr lang="en-US" sz="2000" b="1" dirty="0" smtClean="0">
                <a:solidFill>
                  <a:schemeClr val="tx1">
                    <a:lumMod val="10000"/>
                    <a:lumOff val="90000"/>
                  </a:schemeClr>
                </a:solidFill>
              </a:rPr>
              <a:t>Node.js (Chakra build)</a:t>
            </a:r>
            <a:endParaRPr lang="pl-PL" sz="2000" b="1" dirty="0">
              <a:solidFill>
                <a:schemeClr val="tx1">
                  <a:lumMod val="10000"/>
                  <a:lumOff val="90000"/>
                </a:schemeClr>
              </a:solidFill>
            </a:endParaRPr>
          </a:p>
          <a:p>
            <a:pPr algn="ctr"/>
            <a:endParaRPr lang="pl-PL" sz="900" b="1" dirty="0">
              <a:solidFill>
                <a:schemeClr val="tx1">
                  <a:lumMod val="10000"/>
                  <a:lumOff val="90000"/>
                </a:schemeClr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2610428" y="3962400"/>
            <a:ext cx="179308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2610428" y="2590800"/>
            <a:ext cx="179308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" descr="https://upload.wikimedia.org/wikipedia/commons/thumb/5/5f/Windows_logo_-_2012.svg/2000px-Windows_logo_-_2012.svg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912" y="4826778"/>
            <a:ext cx="1072983" cy="10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1121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develop an application?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8237" y="2231812"/>
            <a:ext cx="10554574" cy="3636511"/>
          </a:xfrm>
        </p:spPr>
        <p:txBody>
          <a:bodyPr>
            <a:normAutofit fontScale="92500" lnSpcReduction="20000"/>
          </a:bodyPr>
          <a:lstStyle/>
          <a:p>
            <a:pPr>
              <a:buAutoNum type="arabicParenR"/>
            </a:pPr>
            <a:r>
              <a:rPr lang="en-US" dirty="0" smtClean="0"/>
              <a:t>Download ARM Node.js build for Chakra</a:t>
            </a:r>
          </a:p>
          <a:p>
            <a:pPr marL="457200" lvl="1" indent="0">
              <a:buNone/>
            </a:pPr>
            <a:r>
              <a:rPr lang="en-US" dirty="0" smtClean="0">
                <a:hlinkClick r:id="rId3"/>
              </a:rPr>
              <a:t>github.com/</a:t>
            </a:r>
            <a:r>
              <a:rPr lang="en-US" dirty="0" err="1" smtClean="0">
                <a:hlinkClick r:id="rId3"/>
              </a:rPr>
              <a:t>ms-iot</a:t>
            </a:r>
            <a:r>
              <a:rPr lang="en-US" dirty="0" smtClean="0">
                <a:hlinkClick r:id="rId3"/>
              </a:rPr>
              <a:t>/</a:t>
            </a:r>
            <a:r>
              <a:rPr lang="en-US" dirty="0" err="1" smtClean="0">
                <a:hlinkClick r:id="rId3"/>
              </a:rPr>
              <a:t>ntvsiot</a:t>
            </a:r>
            <a:r>
              <a:rPr lang="en-US" dirty="0" smtClean="0">
                <a:hlinkClick r:id="rId3"/>
              </a:rPr>
              <a:t>/releases</a:t>
            </a:r>
            <a:r>
              <a:rPr lang="en-US" dirty="0" smtClean="0"/>
              <a:t> </a:t>
            </a:r>
          </a:p>
          <a:p>
            <a:pPr>
              <a:buAutoNum type="arabicParenR"/>
            </a:pPr>
            <a:r>
              <a:rPr lang="en-US" dirty="0" smtClean="0"/>
              <a:t>Copy node.exe to device (i.e. C:\Node)</a:t>
            </a:r>
            <a:endParaRPr lang="pl-PL" dirty="0" smtClean="0"/>
          </a:p>
          <a:p>
            <a:pPr>
              <a:buFont typeface="Wingdings 2" charset="2"/>
              <a:buAutoNum type="arabicParenR"/>
            </a:pPr>
            <a:r>
              <a:rPr lang="en-US" dirty="0"/>
              <a:t>Setup firewall rule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netsh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advfirewall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firewall add rule name="Node.js"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dir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=in action=allow program</a:t>
            </a: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="C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:\Node\node.exe" enable=yes</a:t>
            </a:r>
            <a:endParaRPr lang="pl-PL" dirty="0"/>
          </a:p>
          <a:p>
            <a:pPr>
              <a:buFont typeface="Wingdings 2" charset="2"/>
              <a:buAutoNum type="arabicParenR"/>
            </a:pPr>
            <a:r>
              <a:rPr lang="pl-PL" dirty="0" smtClean="0"/>
              <a:t>To Run: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(</a:t>
            </a:r>
            <a:r>
              <a:rPr lang="en-US" dirty="0" err="1"/>
              <a:t>Powershell</a:t>
            </a:r>
            <a:r>
              <a:rPr lang="en-US" dirty="0"/>
              <a:t>)</a:t>
            </a:r>
            <a:r>
              <a:rPr lang="pl-PL" dirty="0"/>
              <a:t>:</a:t>
            </a:r>
            <a:endParaRPr lang="en-US" dirty="0"/>
          </a:p>
          <a:p>
            <a:pPr marL="457200" lvl="1" indent="0">
              <a:buNone/>
            </a:pPr>
            <a:r>
              <a:rPr lang="pl-PL" dirty="0" smtClean="0">
                <a:solidFill>
                  <a:srgbClr val="0070C0"/>
                </a:solidFill>
                <a:latin typeface="Consolas" panose="020B0609020204030204" pitchFamily="49" charset="0"/>
              </a:rPr>
              <a:t>&amp; </a:t>
            </a:r>
            <a:r>
              <a:rPr lang="pl-PL" dirty="0">
                <a:solidFill>
                  <a:srgbClr val="0070C0"/>
                </a:solidFill>
                <a:latin typeface="Consolas" panose="020B0609020204030204" pitchFamily="49" charset="0"/>
              </a:rPr>
              <a:t>'C:\Node\node.exe' 'C:\</a:t>
            </a:r>
            <a:r>
              <a:rPr lang="pl-PL" dirty="0" smtClean="0">
                <a:solidFill>
                  <a:srgbClr val="0070C0"/>
                </a:solidFill>
                <a:latin typeface="Consolas" panose="020B0609020204030204" pitchFamily="49" charset="0"/>
              </a:rPr>
              <a:t>Node\server.js'</a:t>
            </a: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dirty="0" smtClean="0"/>
              <a:t>OR  </a:t>
            </a:r>
            <a:r>
              <a:rPr lang="pl-PL" dirty="0" smtClean="0">
                <a:solidFill>
                  <a:srgbClr val="0070C0"/>
                </a:solidFill>
                <a:latin typeface="Consolas" panose="020B0609020204030204" pitchFamily="49" charset="0"/>
              </a:rPr>
              <a:t>start-process 'C:\Node\node.exe' 'C:\Node\server.js'</a:t>
            </a: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/>
            </a:r>
            <a:b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/>
            </a:r>
            <a:b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</a:br>
            <a:r>
              <a:rPr lang="en-US" dirty="0" smtClean="0"/>
              <a:t>(SSH)</a:t>
            </a:r>
            <a:r>
              <a:rPr lang="pl-PL" dirty="0" smtClean="0"/>
              <a:t>: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node.exe server.js</a:t>
            </a: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/>
            </a:r>
            <a:b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</a:br>
            <a:endParaRPr lang="en-US" dirty="0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Standalone </a:t>
            </a:r>
            <a:r>
              <a:rPr lang="en-US" dirty="0" smtClean="0"/>
              <a:t>Node.js app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43355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develop an application?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8237" y="2231812"/>
            <a:ext cx="10554574" cy="3636511"/>
          </a:xfrm>
        </p:spPr>
        <p:txBody>
          <a:bodyPr>
            <a:normAutofit/>
          </a:bodyPr>
          <a:lstStyle/>
          <a:p>
            <a:pPr>
              <a:buFont typeface="Wingdings 2" charset="2"/>
              <a:buAutoNum type="arabicParenR"/>
            </a:pPr>
            <a:r>
              <a:rPr lang="pl-PL" dirty="0" smtClean="0"/>
              <a:t>Deploy Node.js UWP app (i.e </a:t>
            </a:r>
            <a:r>
              <a:rPr lang="en-US" dirty="0" err="1" smtClean="0"/>
              <a:t>IoT.Demo.Node.WebServer</a:t>
            </a:r>
            <a:r>
              <a:rPr lang="pl-PL" dirty="0" smtClean="0"/>
              <a:t>)</a:t>
            </a:r>
            <a:endParaRPr lang="en-US" dirty="0" smtClean="0"/>
          </a:p>
          <a:p>
            <a:pPr>
              <a:buAutoNum type="arabicParenR"/>
            </a:pPr>
            <a:r>
              <a:rPr lang="pl-PL" dirty="0" smtClean="0"/>
              <a:t>Set as startup and reboot</a:t>
            </a:r>
          </a:p>
          <a:p>
            <a:pPr marL="457200" lvl="1" indent="0">
              <a:buNone/>
            </a:pPr>
            <a:r>
              <a:rPr lang="pl-PL" dirty="0" smtClean="0">
                <a:solidFill>
                  <a:srgbClr val="0070C0"/>
                </a:solidFill>
                <a:latin typeface="Consolas" panose="020B0609020204030204" pitchFamily="49" charset="0"/>
              </a:rPr>
              <a:t>IotStartup add headless &lt;Node_Uwp_app&gt;</a:t>
            </a:r>
            <a:br>
              <a:rPr lang="pl-PL" dirty="0" smtClean="0">
                <a:solidFill>
                  <a:srgbClr val="0070C0"/>
                </a:solidFill>
                <a:latin typeface="Consolas" panose="020B0609020204030204" pitchFamily="49" charset="0"/>
              </a:rPr>
            </a:br>
            <a:r>
              <a:rPr lang="pl-PL" dirty="0" smtClean="0">
                <a:solidFill>
                  <a:srgbClr val="0070C0"/>
                </a:solidFill>
                <a:latin typeface="Consolas" panose="020B0609020204030204" pitchFamily="49" charset="0"/>
              </a:rPr>
              <a:t>shutdown r/ t/ 0</a:t>
            </a:r>
            <a:endParaRPr lang="pl-PL" dirty="0" smtClean="0"/>
          </a:p>
          <a:p>
            <a:pPr>
              <a:buFont typeface="Wingdings 2" charset="2"/>
              <a:buAutoNum type="arabicParenR"/>
            </a:pPr>
            <a:r>
              <a:rPr lang="pl-PL" dirty="0"/>
              <a:t>Now you can modifie/add .js files in project directory :</a:t>
            </a:r>
            <a:endParaRPr lang="en-US" dirty="0"/>
          </a:p>
          <a:p>
            <a:pPr marL="457200" lvl="1" indent="0">
              <a:buNone/>
            </a:pPr>
            <a:r>
              <a:rPr lang="pl-PL" dirty="0"/>
              <a:t>C:/Data/Users/DefaultAccount/AppxLayouts/&lt;Node_Uwp_app</a:t>
            </a:r>
            <a:r>
              <a:rPr lang="pl-PL" dirty="0" smtClean="0"/>
              <a:t>&gt;</a:t>
            </a:r>
          </a:p>
          <a:p>
            <a:pPr>
              <a:buFont typeface="Wingdings 2" charset="2"/>
              <a:buAutoNum type="arabicParenR"/>
            </a:pPr>
            <a:r>
              <a:rPr lang="pl-PL" dirty="0" smtClean="0"/>
              <a:t>To reload simply kill your app process</a:t>
            </a:r>
            <a:endParaRPr lang="en-US" dirty="0" smtClean="0"/>
          </a:p>
          <a:p>
            <a:pPr marL="457200" lvl="1" indent="0">
              <a:buNone/>
            </a:pPr>
            <a:r>
              <a:rPr lang="pl-PL" dirty="0" smtClean="0">
                <a:solidFill>
                  <a:srgbClr val="0070C0"/>
                </a:solidFill>
                <a:latin typeface="Consolas" panose="020B0609020204030204" pitchFamily="49" charset="0"/>
              </a:rPr>
              <a:t>kill &lt;PID or Node_Uwp_app_name&gt;</a:t>
            </a: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/>
            </a:r>
            <a:b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</a:br>
            <a:endParaRPr lang="en-US" dirty="0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Standalone </a:t>
            </a:r>
            <a:r>
              <a:rPr lang="en-US" dirty="0" smtClean="0"/>
              <a:t>Node.js app</a:t>
            </a:r>
            <a:r>
              <a:rPr lang="pl-PL" dirty="0" smtClean="0"/>
              <a:t> with all UWP features: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47633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develop an application?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AutoNum type="arabicParenR"/>
            </a:pPr>
            <a:r>
              <a:rPr lang="en-US" dirty="0" smtClean="0"/>
              <a:t>Install DVNM (</a:t>
            </a:r>
            <a:r>
              <a:rPr lang="en-US" dirty="0" err="1" smtClean="0"/>
              <a:t>.Net</a:t>
            </a:r>
            <a:r>
              <a:rPr lang="en-US" dirty="0" smtClean="0"/>
              <a:t> version manager) on development machine</a:t>
            </a:r>
          </a:p>
          <a:p>
            <a:pPr marL="457200" lvl="1" indent="0">
              <a:buNone/>
            </a:pPr>
            <a:r>
              <a:rPr lang="en-US" dirty="0"/>
              <a:t>Windows: </a:t>
            </a: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docs.asp.net/en/latest/getting-started/installing-on-windows.html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Linux</a:t>
            </a:r>
            <a:r>
              <a:rPr lang="en-US" dirty="0"/>
              <a:t>: </a:t>
            </a:r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docs.asp.net/en/latest/getting-started/installing-on-linux.html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OSX: </a:t>
            </a:r>
            <a:r>
              <a:rPr lang="en-US" dirty="0" smtClean="0">
                <a:hlinkClick r:id="rId5"/>
              </a:rPr>
              <a:t>http</a:t>
            </a:r>
            <a:r>
              <a:rPr lang="en-US" dirty="0">
                <a:hlinkClick r:id="rId5"/>
              </a:rPr>
              <a:t>://</a:t>
            </a:r>
            <a:r>
              <a:rPr lang="en-US" dirty="0" smtClean="0">
                <a:hlinkClick r:id="rId5"/>
              </a:rPr>
              <a:t>docs.asp.net/en/latest/getting-started/installing-on-mac.html</a:t>
            </a:r>
            <a:endParaRPr lang="en-US" dirty="0" smtClean="0"/>
          </a:p>
          <a:p>
            <a:pPr>
              <a:buAutoNum type="arabicParenR"/>
            </a:pPr>
            <a:r>
              <a:rPr lang="en-US" dirty="0"/>
              <a:t>Update DVNM and download ARM </a:t>
            </a:r>
            <a:r>
              <a:rPr lang="en-US" dirty="0" err="1" smtClean="0"/>
              <a:t>coreCLR</a:t>
            </a:r>
            <a:endParaRPr lang="en-US" dirty="0"/>
          </a:p>
          <a:p>
            <a:pPr marL="457200" lvl="1" indent="0">
              <a:buNone/>
            </a:pP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dnvm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update-self</a:t>
            </a:r>
            <a:b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</a:b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dnvm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install latest -r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coreclr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-arch ARM -</a:t>
            </a: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u</a:t>
            </a:r>
            <a:endParaRPr lang="en-US" dirty="0" smtClean="0"/>
          </a:p>
          <a:p>
            <a:pPr>
              <a:buAutoNum type="arabicParenR"/>
            </a:pPr>
            <a:r>
              <a:rPr lang="en-US" dirty="0" smtClean="0"/>
              <a:t>Check if ARM </a:t>
            </a:r>
            <a:r>
              <a:rPr lang="en-US" dirty="0" err="1" smtClean="0"/>
              <a:t>coreCLR</a:t>
            </a:r>
            <a:r>
              <a:rPr lang="en-US" dirty="0" smtClean="0"/>
              <a:t> has been correctly installed</a:t>
            </a:r>
          </a:p>
          <a:p>
            <a:pPr marL="457200" lvl="1" indent="0">
              <a:buNone/>
            </a:pPr>
            <a:r>
              <a:rPr lang="en-US" dirty="0" smtClean="0"/>
              <a:t>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dnvm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list</a:t>
            </a:r>
            <a:b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/>
            </a:r>
            <a:b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/>
            </a:r>
            <a:b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/>
            </a:r>
            <a:b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/>
            </a:r>
            <a:b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/>
            </a:r>
            <a:b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</a:br>
            <a:endParaRPr lang="en-US" dirty="0" smtClean="0">
              <a:solidFill>
                <a:schemeClr val="accent2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Standalone </a:t>
            </a:r>
            <a:r>
              <a:rPr lang="en-US" dirty="0" smtClean="0"/>
              <a:t>C# DNX </a:t>
            </a:r>
            <a:r>
              <a:rPr lang="en-US" dirty="0"/>
              <a:t>application</a:t>
            </a:r>
            <a:endParaRPr lang="pl-PL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94885" y="3634904"/>
            <a:ext cx="4978401" cy="222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877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develop an application?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+mj-lt"/>
              <a:buAutoNum type="arabicParenR" startAt="4"/>
            </a:pPr>
            <a:r>
              <a:rPr lang="en-US" dirty="0" smtClean="0"/>
              <a:t>Create .</a:t>
            </a:r>
            <a:r>
              <a:rPr lang="en-US" dirty="0" err="1" smtClean="0"/>
              <a:t>NetCore</a:t>
            </a:r>
            <a:r>
              <a:rPr lang="en-US" dirty="0" smtClean="0"/>
              <a:t> project via VS2015 (Windows) </a:t>
            </a:r>
            <a:br>
              <a:rPr lang="en-US" dirty="0" smtClean="0"/>
            </a:br>
            <a:r>
              <a:rPr lang="en-US" dirty="0" smtClean="0"/>
              <a:t>or generate with Yeoman (Linux/OSX/Windows)</a:t>
            </a:r>
          </a:p>
          <a:p>
            <a:pPr>
              <a:buAutoNum type="arabicParenR" startAt="4"/>
            </a:pPr>
            <a:r>
              <a:rPr lang="en-US" dirty="0" smtClean="0"/>
              <a:t>Rebuild project</a:t>
            </a:r>
          </a:p>
          <a:p>
            <a:pPr>
              <a:buAutoNum type="arabicParenR" startAt="4"/>
            </a:pPr>
            <a:r>
              <a:rPr lang="en-US" dirty="0"/>
              <a:t>Publish package in ARM runtime (Run in you </a:t>
            </a:r>
            <a:r>
              <a:rPr lang="en-US" dirty="0" err="1" smtClean="0"/>
              <a:t>project.json</a:t>
            </a:r>
            <a:r>
              <a:rPr lang="en-US" dirty="0" smtClean="0"/>
              <a:t> </a:t>
            </a:r>
            <a:r>
              <a:rPr lang="en-US" dirty="0"/>
              <a:t>location)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dnu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publish --out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output_dir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--no-source --runtime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dnx-coreclr-win-arm.1.0.0-rc2-16357</a:t>
            </a:r>
          </a:p>
          <a:p>
            <a:pPr>
              <a:buAutoNum type="arabicParenR" startAt="4"/>
            </a:pPr>
            <a:r>
              <a:rPr lang="en-US" dirty="0" smtClean="0"/>
              <a:t>Copy &lt;output-</a:t>
            </a:r>
            <a:r>
              <a:rPr lang="en-US" dirty="0" err="1" smtClean="0"/>
              <a:t>dir</a:t>
            </a:r>
            <a:r>
              <a:rPr lang="en-US" dirty="0" smtClean="0"/>
              <a:t>&gt; to </a:t>
            </a:r>
            <a:r>
              <a:rPr lang="en-US" dirty="0" err="1" smtClean="0"/>
              <a:t>IoT</a:t>
            </a:r>
            <a:r>
              <a:rPr lang="en-US" dirty="0" smtClean="0"/>
              <a:t> device directory</a:t>
            </a:r>
          </a:p>
          <a:p>
            <a:pPr>
              <a:buAutoNum type="arabicParenR" startAt="4"/>
            </a:pP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Run yourApplicationName.cmd from main path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>
              <a:solidFill>
                <a:schemeClr val="accent2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Standalone </a:t>
            </a:r>
            <a:r>
              <a:rPr lang="en-US" dirty="0" smtClean="0"/>
              <a:t>C# DNX </a:t>
            </a:r>
            <a:r>
              <a:rPr lang="en-US" dirty="0"/>
              <a:t>application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39270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	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to develop universal application</a:t>
            </a:r>
            <a:r>
              <a:rPr lang="pl-PL" dirty="0" smtClean="0"/>
              <a:t>s</a:t>
            </a:r>
            <a:r>
              <a:rPr lang="en-US" dirty="0" smtClean="0"/>
              <a:t> in practice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27584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Tools</a:t>
            </a:r>
            <a:endParaRPr lang="pl-PL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Visual Studio 2015 </a:t>
            </a:r>
            <a:r>
              <a:rPr lang="en-US" dirty="0" smtClean="0"/>
              <a:t>(Community edition for free) </a:t>
            </a:r>
            <a:br>
              <a:rPr lang="en-US" dirty="0" smtClean="0"/>
            </a:br>
            <a:r>
              <a:rPr lang="en-US" b="1" dirty="0" smtClean="0"/>
              <a:t>+</a:t>
            </a:r>
            <a:r>
              <a:rPr lang="en-US" dirty="0" smtClean="0"/>
              <a:t> </a:t>
            </a:r>
            <a:r>
              <a:rPr lang="en-US" b="1" dirty="0" smtClean="0"/>
              <a:t>Update 1</a:t>
            </a:r>
            <a:br>
              <a:rPr lang="en-US" b="1" dirty="0" smtClean="0"/>
            </a:br>
            <a:r>
              <a:rPr lang="en-US" b="1" dirty="0" smtClean="0"/>
              <a:t>+ Universal </a:t>
            </a:r>
            <a:r>
              <a:rPr lang="en-US" b="1" dirty="0"/>
              <a:t>Windows App Development Tools </a:t>
            </a:r>
            <a:r>
              <a:rPr lang="en-US" dirty="0" smtClean="0"/>
              <a:t>(Tools </a:t>
            </a:r>
            <a:r>
              <a:rPr lang="en-US" dirty="0"/>
              <a:t>and Windows </a:t>
            </a:r>
            <a:r>
              <a:rPr lang="en-US" dirty="0" smtClean="0"/>
              <a:t>SDK)</a:t>
            </a:r>
          </a:p>
          <a:p>
            <a:r>
              <a:rPr lang="en-US" b="1" dirty="0"/>
              <a:t>Windows </a:t>
            </a:r>
            <a:r>
              <a:rPr lang="en-US" b="1" dirty="0" err="1"/>
              <a:t>IoT</a:t>
            </a:r>
            <a:r>
              <a:rPr lang="en-US" b="1" dirty="0"/>
              <a:t> Core Project </a:t>
            </a:r>
            <a:r>
              <a:rPr lang="en-US" b="1" dirty="0" smtClean="0"/>
              <a:t>Templates </a:t>
            </a:r>
            <a:r>
              <a:rPr lang="en-US" dirty="0" smtClean="0"/>
              <a:t>(via Visual Studio Gallery)</a:t>
            </a:r>
          </a:p>
          <a:p>
            <a:pPr marL="0" indent="0">
              <a:buNone/>
            </a:pPr>
            <a:r>
              <a:rPr lang="en-US" dirty="0" smtClean="0"/>
              <a:t>Optionally:</a:t>
            </a:r>
          </a:p>
          <a:p>
            <a:r>
              <a:rPr lang="en-US" b="1" dirty="0" smtClean="0"/>
              <a:t>Node.js Tool for Windows </a:t>
            </a:r>
            <a:r>
              <a:rPr lang="en-US" b="1" dirty="0" err="1" smtClean="0"/>
              <a:t>IoT</a:t>
            </a:r>
            <a:r>
              <a:rPr lang="en-US" b="1" dirty="0" smtClean="0"/>
              <a:t> </a:t>
            </a:r>
            <a:r>
              <a:rPr lang="en-US" dirty="0" smtClean="0"/>
              <a:t>( </a:t>
            </a: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github.com/ms-iot/ntvsiot/releases</a:t>
            </a:r>
            <a:r>
              <a:rPr lang="en-US" dirty="0" smtClean="0"/>
              <a:t> )</a:t>
            </a:r>
            <a:endParaRPr lang="en-US" b="1" dirty="0" smtClean="0"/>
          </a:p>
          <a:p>
            <a:endParaRPr lang="en-US" dirty="0" smtClean="0"/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</p:txBody>
      </p:sp>
      <p:pic>
        <p:nvPicPr>
          <p:cNvPr id="4098" name="Picture 2" descr="Znalezione obrazy dla zapytania visual studio 20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1319" y="4027830"/>
            <a:ext cx="4622961" cy="2588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4478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</a:t>
            </a:r>
            <a:r>
              <a:rPr lang="en-US" dirty="0"/>
              <a:t>Basic Headed </a:t>
            </a:r>
            <a:r>
              <a:rPr lang="en-US" dirty="0" smtClean="0"/>
              <a:t>apps</a:t>
            </a:r>
            <a:endParaRPr lang="pl-PL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 err="1" smtClean="0"/>
              <a:t>IoT.Demo.Headed.Xaml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b="1" dirty="0" smtClean="0"/>
              <a:t>Template: </a:t>
            </a:r>
            <a:r>
              <a:rPr lang="en-US" dirty="0" smtClean="0"/>
              <a:t>Windows/Templates</a:t>
            </a:r>
            <a:r>
              <a:rPr lang="en-US" dirty="0"/>
              <a:t>/Visual C#</a:t>
            </a:r>
            <a:r>
              <a:rPr lang="en-US" dirty="0" smtClean="0"/>
              <a:t>/Windows/Universal/Blank App</a:t>
            </a:r>
          </a:p>
          <a:p>
            <a:r>
              <a:rPr lang="en-US" dirty="0" err="1" smtClean="0"/>
              <a:t>IoT.Demo.Headed.Js</a:t>
            </a:r>
            <a:endParaRPr lang="en-US" dirty="0" smtClean="0"/>
          </a:p>
          <a:p>
            <a:pPr marL="0" indent="0">
              <a:buNone/>
            </a:pPr>
            <a:r>
              <a:rPr lang="en-US" b="1" dirty="0"/>
              <a:t>Template: </a:t>
            </a:r>
            <a:r>
              <a:rPr lang="en-US" dirty="0" smtClean="0"/>
              <a:t>Windows/Templates/JavaScript/Windows/Universal/Blank </a:t>
            </a:r>
            <a:r>
              <a:rPr lang="en-US" dirty="0"/>
              <a:t>App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Demos: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18893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Remote debug</a:t>
            </a:r>
            <a:endParaRPr lang="pl-PL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Setup ‘Debug’ inside project (.</a:t>
            </a:r>
            <a:r>
              <a:rPr lang="en-US" dirty="0" err="1" smtClean="0"/>
              <a:t>csproj</a:t>
            </a:r>
            <a:r>
              <a:rPr lang="en-US" dirty="0" smtClean="0"/>
              <a:t>) properties:</a:t>
            </a:r>
            <a:endParaRPr lang="pl-PL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217712"/>
              </p:ext>
            </p:extLst>
          </p:nvPr>
        </p:nvGraphicFramePr>
        <p:xfrm>
          <a:off x="928688" y="2165197"/>
          <a:ext cx="9294812" cy="452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4" name="Image" r:id="rId3" imgW="9295200" imgH="4520520" progId="Photoshop.Image.16">
                  <p:embed/>
                </p:oleObj>
              </mc:Choice>
              <mc:Fallback>
                <p:oleObj name="Image" r:id="rId3" imgW="9295200" imgH="452052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28688" y="2165197"/>
                        <a:ext cx="9294812" cy="452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1727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http://group.canarywharf.com/wp-content/uploads/sites/2/2013/11/architecture2-wpcf_741x41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7255" y="2191512"/>
            <a:ext cx="7058025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153008" y="0"/>
            <a:ext cx="6492643" cy="1237082"/>
            <a:chOff x="400658" y="85725"/>
            <a:chExt cx="6492643" cy="1200329"/>
          </a:xfrm>
        </p:grpSpPr>
        <p:sp>
          <p:nvSpPr>
            <p:cNvPr id="6" name="TextBox 5"/>
            <p:cNvSpPr txBox="1"/>
            <p:nvPr/>
          </p:nvSpPr>
          <p:spPr>
            <a:xfrm>
              <a:off x="810001" y="85725"/>
              <a:ext cx="60833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FBFBFB"/>
                  </a:solidFill>
                  <a:latin typeface="+mj-lt"/>
                </a:rPr>
                <a:t>krzysztof.krzyskow@gmail.com</a:t>
              </a:r>
            </a:p>
            <a:p>
              <a:r>
                <a:rPr lang="en-US" sz="2400" b="1" dirty="0" smtClean="0">
                  <a:solidFill>
                    <a:srgbClr val="FBFBFB"/>
                  </a:solidFill>
                  <a:latin typeface="+mj-lt"/>
                </a:rPr>
                <a:t>@</a:t>
              </a:r>
              <a:r>
                <a:rPr lang="en-US" sz="2400" b="1" dirty="0" err="1" smtClean="0">
                  <a:solidFill>
                    <a:srgbClr val="FBFBFB"/>
                  </a:solidFill>
                  <a:latin typeface="+mj-lt"/>
                </a:rPr>
                <a:t>KrzyskowK</a:t>
              </a:r>
              <a:endParaRPr lang="en-US" sz="2400" b="1" dirty="0" smtClean="0">
                <a:solidFill>
                  <a:srgbClr val="FBFBFB"/>
                </a:solidFill>
                <a:latin typeface="+mj-lt"/>
              </a:endParaRPr>
            </a:p>
            <a:p>
              <a:r>
                <a:rPr lang="en-US" sz="2400" b="1" dirty="0" err="1" smtClean="0">
                  <a:solidFill>
                    <a:srgbClr val="FBFBFB"/>
                  </a:solidFill>
                  <a:latin typeface="+mj-lt"/>
                </a:rPr>
                <a:t>ChrisOrTwo</a:t>
              </a:r>
              <a:endParaRPr lang="pl-PL" sz="2400" b="1" dirty="0">
                <a:solidFill>
                  <a:srgbClr val="FBFBFB"/>
                </a:solidFill>
                <a:latin typeface="+mj-lt"/>
              </a:endParaRP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0047" y="911785"/>
              <a:ext cx="304762" cy="304762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0658" y="228882"/>
              <a:ext cx="355556" cy="231111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515" y="571694"/>
              <a:ext cx="302222" cy="2666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0637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Create Package</a:t>
            </a:r>
            <a:endParaRPr lang="pl-PL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Store -&gt; Create App Packages…</a:t>
            </a:r>
            <a:endParaRPr lang="pl-PL" dirty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9349647"/>
              </p:ext>
            </p:extLst>
          </p:nvPr>
        </p:nvGraphicFramePr>
        <p:xfrm>
          <a:off x="504606" y="2165197"/>
          <a:ext cx="11199812" cy="466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8" name="Image" r:id="rId3" imgW="11199960" imgH="4660200" progId="Photoshop.Image.16">
                  <p:embed/>
                </p:oleObj>
              </mc:Choice>
              <mc:Fallback>
                <p:oleObj name="Image" r:id="rId3" imgW="11199960" imgH="466020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606" y="2165197"/>
                        <a:ext cx="11199812" cy="4660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7843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Node.js + Universal app</a:t>
            </a:r>
            <a:endParaRPr lang="pl-PL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18712" y="2222287"/>
            <a:ext cx="11081188" cy="3636511"/>
          </a:xfrm>
        </p:spPr>
        <p:txBody>
          <a:bodyPr anchor="t">
            <a:normAutofit lnSpcReduction="10000"/>
          </a:bodyPr>
          <a:lstStyle/>
          <a:p>
            <a:r>
              <a:rPr lang="en-US" dirty="0" err="1" smtClean="0"/>
              <a:t>IoT.Demo.Node.WebServer</a:t>
            </a:r>
            <a:endParaRPr lang="en-US" dirty="0" smtClean="0"/>
          </a:p>
          <a:p>
            <a:pPr marL="0" indent="0">
              <a:buNone/>
            </a:pPr>
            <a:r>
              <a:rPr lang="en-US" b="1" dirty="0"/>
              <a:t>Template: </a:t>
            </a:r>
            <a:r>
              <a:rPr lang="en-US" dirty="0" smtClean="0"/>
              <a:t>Windows/Templates/JavaScript/Node.js/Basic Node.js Web Server (Universal Windows)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Details about UWP </a:t>
            </a:r>
            <a:r>
              <a:rPr lang="en-US" b="1" dirty="0"/>
              <a:t>Node.js wrapper: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github.com/ms-iot/node-uwp-wrapper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b="1" dirty="0" smtClean="0"/>
              <a:t>Create Package: </a:t>
            </a:r>
            <a:br>
              <a:rPr lang="en-US" b="1" dirty="0" smtClean="0"/>
            </a:br>
            <a:r>
              <a:rPr lang="en-US" altLang="pl-PL" dirty="0">
                <a:solidFill>
                  <a:srgbClr val="33333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-</a:t>
            </a:r>
            <a:r>
              <a:rPr lang="en-US" b="1" dirty="0" smtClean="0"/>
              <a:t> </a:t>
            </a:r>
            <a:r>
              <a:rPr lang="pl-PL" altLang="pl-PL" dirty="0" smtClean="0">
                <a:solidFill>
                  <a:srgbClr val="33333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Open </a:t>
            </a:r>
            <a:r>
              <a:rPr lang="pl-PL" altLang="pl-PL" dirty="0">
                <a:solidFill>
                  <a:srgbClr val="33333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Developer Command Prompt for VS 2015</a:t>
            </a:r>
            <a:r>
              <a:rPr lang="pl-PL" altLang="pl-PL" dirty="0" smtClean="0">
                <a:solidFill>
                  <a:srgbClr val="33333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  <a:r>
              <a:rPr lang="en-US" altLang="pl-PL" dirty="0" smtClean="0">
                <a:solidFill>
                  <a:srgbClr val="33333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(</a:t>
            </a:r>
            <a:r>
              <a:rPr lang="en-US" altLang="pl-PL" dirty="0" err="1" smtClean="0">
                <a:solidFill>
                  <a:srgbClr val="33333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Cmd</a:t>
            </a:r>
            <a:r>
              <a:rPr lang="en-US" altLang="pl-PL" dirty="0" smtClean="0">
                <a:solidFill>
                  <a:srgbClr val="33333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with VS2015 tools)</a:t>
            </a:r>
            <a:endParaRPr lang="pl-PL" altLang="pl-PL" dirty="0">
              <a:solidFill>
                <a:srgbClr val="333333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pl-PL" dirty="0" smtClean="0">
                <a:solidFill>
                  <a:srgbClr val="33333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- </a:t>
            </a:r>
            <a:r>
              <a:rPr lang="pl-PL" altLang="pl-PL" dirty="0" smtClean="0">
                <a:solidFill>
                  <a:srgbClr val="33333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Navigate </a:t>
            </a:r>
            <a:r>
              <a:rPr lang="pl-PL" altLang="pl-PL" dirty="0">
                <a:solidFill>
                  <a:srgbClr val="33333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to your project.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pl-PL" dirty="0" smtClean="0">
                <a:solidFill>
                  <a:srgbClr val="33333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- </a:t>
            </a:r>
            <a:r>
              <a:rPr lang="pl-PL" altLang="pl-PL" dirty="0" smtClean="0">
                <a:solidFill>
                  <a:srgbClr val="33333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Run</a:t>
            </a:r>
            <a:r>
              <a:rPr lang="pl-PL" altLang="pl-PL" dirty="0">
                <a:solidFill>
                  <a:srgbClr val="33333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 </a:t>
            </a:r>
            <a:r>
              <a:rPr lang="pl-PL" altLang="pl-PL" sz="1600" dirty="0">
                <a:solidFill>
                  <a:srgbClr val="0070C0"/>
                </a:solidFill>
                <a:latin typeface="Consolas" panose="020B0609020204030204" pitchFamily="49" charset="0"/>
                <a:cs typeface="Segoe UI Light" panose="020B0502040204020203" pitchFamily="34" charset="0"/>
              </a:rPr>
              <a:t>msbuild </a:t>
            </a:r>
            <a:r>
              <a:rPr lang="pl-PL" altLang="pl-PL" sz="1600" dirty="0" smtClean="0">
                <a:solidFill>
                  <a:srgbClr val="0070C0"/>
                </a:solidFill>
                <a:latin typeface="Consolas" panose="020B0609020204030204" pitchFamily="49" charset="0"/>
                <a:cs typeface="Segoe UI Light" panose="020B0502040204020203" pitchFamily="34" charset="0"/>
              </a:rPr>
              <a:t>/</a:t>
            </a:r>
            <a:r>
              <a:rPr lang="pl-PL" altLang="pl-PL" sz="1600" dirty="0">
                <a:solidFill>
                  <a:srgbClr val="0070C0"/>
                </a:solidFill>
                <a:latin typeface="Consolas" panose="020B0609020204030204" pitchFamily="49" charset="0"/>
                <a:cs typeface="Segoe UI Light" panose="020B0502040204020203" pitchFamily="34" charset="0"/>
              </a:rPr>
              <a:t>p:configuration=release /</a:t>
            </a:r>
            <a:r>
              <a:rPr lang="pl-PL" altLang="pl-PL" sz="1600" dirty="0" smtClean="0">
                <a:solidFill>
                  <a:srgbClr val="0070C0"/>
                </a:solidFill>
                <a:latin typeface="Consolas" panose="020B0609020204030204" pitchFamily="49" charset="0"/>
                <a:cs typeface="Segoe UI Light" panose="020B0502040204020203" pitchFamily="34" charset="0"/>
              </a:rPr>
              <a:t>p:platform</a:t>
            </a:r>
            <a:r>
              <a:rPr lang="en-US" altLang="pl-PL" sz="1600" dirty="0" smtClean="0">
                <a:solidFill>
                  <a:srgbClr val="0070C0"/>
                </a:solidFill>
                <a:latin typeface="Consolas" panose="020B0609020204030204" pitchFamily="49" charset="0"/>
                <a:cs typeface="Segoe UI Light" panose="020B0502040204020203" pitchFamily="34" charset="0"/>
              </a:rPr>
              <a:t>=arm</a:t>
            </a:r>
            <a:endParaRPr lang="pl-PL" altLang="pl-PL" dirty="0">
              <a:solidFill>
                <a:srgbClr val="0070C0"/>
              </a:solidFill>
              <a:latin typeface="Consolas" panose="020B0609020204030204" pitchFamily="49" charset="0"/>
              <a:cs typeface="Segoe UI Light" panose="020B0502040204020203" pitchFamily="34" charset="0"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pl-PL" dirty="0" smtClean="0">
                <a:solidFill>
                  <a:srgbClr val="33333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- </a:t>
            </a:r>
            <a:r>
              <a:rPr lang="pl-PL" altLang="pl-PL" dirty="0" smtClean="0">
                <a:solidFill>
                  <a:srgbClr val="33333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After </a:t>
            </a:r>
            <a:r>
              <a:rPr lang="pl-PL" altLang="pl-PL" dirty="0">
                <a:solidFill>
                  <a:srgbClr val="33333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running the command above, you should see a new folder with the AppX in</a:t>
            </a:r>
            <a:r>
              <a:rPr lang="pl-PL" altLang="pl-PL" dirty="0" smtClean="0">
                <a:solidFill>
                  <a:srgbClr val="33333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:</a:t>
            </a:r>
            <a:r>
              <a:rPr lang="en-US" altLang="pl-PL" dirty="0" smtClean="0">
                <a:solidFill>
                  <a:srgbClr val="33333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/>
            </a:r>
            <a:br>
              <a:rPr lang="en-US" altLang="pl-PL" dirty="0" smtClean="0">
                <a:solidFill>
                  <a:srgbClr val="33333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pl-PL" altLang="pl-PL" dirty="0" smtClean="0">
                <a:solidFill>
                  <a:srgbClr val="33333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pl-PL" altLang="pl-PL" dirty="0">
                <a:solidFill>
                  <a:srgbClr val="33333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\Your project root\AppPackages.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pl-PL" altLang="pl-PL" sz="4000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Demos: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79619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r>
              <a:rPr lang="pl-PL" dirty="0" smtClean="0"/>
              <a:t>: GPIO and other I/O stuff</a:t>
            </a:r>
            <a:endParaRPr lang="pl-PL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9263" y="1368743"/>
            <a:ext cx="7403174" cy="509206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76225" y="1514475"/>
            <a:ext cx="2590800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l-PL" dirty="0" smtClean="0">
                <a:latin typeface="Consolas" panose="020B0609020204030204" pitchFamily="49" charset="0"/>
              </a:rPr>
              <a:t>17x </a:t>
            </a:r>
            <a:r>
              <a:rPr lang="pl-PL" b="1" dirty="0" smtClean="0">
                <a:latin typeface="Consolas" panose="020B0609020204030204" pitchFamily="49" charset="0"/>
              </a:rPr>
              <a:t>GPIO pins</a:t>
            </a:r>
          </a:p>
          <a:p>
            <a:pPr>
              <a:lnSpc>
                <a:spcPct val="150000"/>
              </a:lnSpc>
            </a:pPr>
            <a:r>
              <a:rPr lang="pl-PL" dirty="0" smtClean="0">
                <a:latin typeface="Consolas" panose="020B0609020204030204" pitchFamily="49" charset="0"/>
              </a:rPr>
              <a:t> 2x </a:t>
            </a:r>
            <a:r>
              <a:rPr lang="pl-PL" b="1" dirty="0" smtClean="0">
                <a:latin typeface="Consolas" panose="020B0609020204030204" pitchFamily="49" charset="0"/>
              </a:rPr>
              <a:t>SPI bus</a:t>
            </a:r>
          </a:p>
          <a:p>
            <a:pPr>
              <a:lnSpc>
                <a:spcPct val="150000"/>
              </a:lnSpc>
            </a:pPr>
            <a:r>
              <a:rPr lang="pl-PL" dirty="0" smtClean="0">
                <a:latin typeface="Consolas" panose="020B0609020204030204" pitchFamily="49" charset="0"/>
              </a:rPr>
              <a:t> 1x </a:t>
            </a:r>
            <a:r>
              <a:rPr lang="pl-PL" b="1" dirty="0" smtClean="0">
                <a:latin typeface="Consolas" panose="020B0609020204030204" pitchFamily="49" charset="0"/>
              </a:rPr>
              <a:t>I2C bus</a:t>
            </a:r>
          </a:p>
          <a:p>
            <a:pPr>
              <a:lnSpc>
                <a:spcPct val="150000"/>
              </a:lnSpc>
            </a:pPr>
            <a:r>
              <a:rPr lang="pl-PL" dirty="0" smtClean="0">
                <a:latin typeface="Consolas" panose="020B0609020204030204" pitchFamily="49" charset="0"/>
              </a:rPr>
              <a:t> 2x </a:t>
            </a:r>
            <a:r>
              <a:rPr lang="pl-PL" b="1" dirty="0" smtClean="0">
                <a:latin typeface="Consolas" panose="020B0609020204030204" pitchFamily="49" charset="0"/>
              </a:rPr>
              <a:t>5.0V Power pins</a:t>
            </a:r>
          </a:p>
          <a:p>
            <a:pPr>
              <a:lnSpc>
                <a:spcPct val="150000"/>
              </a:lnSpc>
            </a:pPr>
            <a:r>
              <a:rPr lang="pl-PL" dirty="0" smtClean="0">
                <a:latin typeface="Consolas" panose="020B0609020204030204" pitchFamily="49" charset="0"/>
              </a:rPr>
              <a:t> 2x </a:t>
            </a:r>
            <a:r>
              <a:rPr lang="pl-PL" b="1" dirty="0" smtClean="0">
                <a:latin typeface="Consolas" panose="020B0609020204030204" pitchFamily="49" charset="0"/>
              </a:rPr>
              <a:t>3.3V Power pins</a:t>
            </a:r>
          </a:p>
          <a:p>
            <a:pPr>
              <a:lnSpc>
                <a:spcPct val="150000"/>
              </a:lnSpc>
            </a:pPr>
            <a:r>
              <a:rPr lang="pl-PL" dirty="0" smtClean="0">
                <a:latin typeface="Consolas" panose="020B0609020204030204" pitchFamily="49" charset="0"/>
              </a:rPr>
              <a:t> 1x </a:t>
            </a:r>
            <a:r>
              <a:rPr lang="pl-PL" b="1" dirty="0" smtClean="0">
                <a:latin typeface="Consolas" panose="020B0609020204030204" pitchFamily="49" charset="0"/>
              </a:rPr>
              <a:t>UART</a:t>
            </a:r>
          </a:p>
          <a:p>
            <a:pPr>
              <a:lnSpc>
                <a:spcPct val="150000"/>
              </a:lnSpc>
            </a:pPr>
            <a:r>
              <a:rPr lang="pl-PL" dirty="0" smtClean="0">
                <a:latin typeface="Consolas" panose="020B0609020204030204" pitchFamily="49" charset="0"/>
              </a:rPr>
              <a:t> 8x </a:t>
            </a:r>
            <a:r>
              <a:rPr lang="pl-PL" b="1" dirty="0" smtClean="0">
                <a:latin typeface="Consolas" panose="020B0609020204030204" pitchFamily="49" charset="0"/>
              </a:rPr>
              <a:t>Ground pins</a:t>
            </a:r>
            <a:endParaRPr lang="pl-PL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933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r>
              <a:rPr lang="pl-PL" dirty="0" smtClean="0"/>
              <a:t>: GPIO read/write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 err="1" smtClean="0"/>
              <a:t>IoT.Demo</a:t>
            </a:r>
            <a:r>
              <a:rPr lang="en-US" dirty="0" smtClean="0"/>
              <a:t>.</a:t>
            </a:r>
            <a:r>
              <a:rPr lang="pl-PL" dirty="0" smtClean="0"/>
              <a:t>Gpio</a:t>
            </a:r>
            <a:endParaRPr lang="en-US" dirty="0"/>
          </a:p>
          <a:p>
            <a:endParaRPr lang="pl-PL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pl-PL" dirty="0" smtClean="0"/>
              <a:t>Demos: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7390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r>
              <a:rPr lang="pl-PL" dirty="0" smtClean="0"/>
              <a:t>: PWM. not only software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 err="1" smtClean="0"/>
              <a:t>IoT.Demo</a:t>
            </a:r>
            <a:r>
              <a:rPr lang="en-US" dirty="0" smtClean="0"/>
              <a:t>.</a:t>
            </a:r>
            <a:r>
              <a:rPr lang="pl-PL" dirty="0" smtClean="0"/>
              <a:t>Gpio.Pwm</a:t>
            </a:r>
          </a:p>
          <a:p>
            <a:pPr marL="0" indent="0">
              <a:buNone/>
            </a:pPr>
            <a:r>
              <a:rPr lang="pl-PL" dirty="0"/>
              <a:t>References: (</a:t>
            </a:r>
            <a:r>
              <a:rPr lang="pl-PL" dirty="0">
                <a:hlinkClick r:id="rId3"/>
              </a:rPr>
              <a:t>https://</a:t>
            </a:r>
            <a:r>
              <a:rPr lang="pl-PL" dirty="0" smtClean="0">
                <a:hlinkClick r:id="rId3"/>
              </a:rPr>
              <a:t>github.com/ms-iot/BusProviders/tree/develop/PWM</a:t>
            </a:r>
            <a:r>
              <a:rPr lang="pl-PL" dirty="0" smtClean="0"/>
              <a:t>)</a:t>
            </a:r>
            <a:endParaRPr lang="pl-PL" dirty="0"/>
          </a:p>
          <a:p>
            <a:pPr marL="0" indent="0">
              <a:buNone/>
            </a:pPr>
            <a:r>
              <a:rPr lang="pl-PL" dirty="0"/>
              <a:t>	</a:t>
            </a:r>
            <a:r>
              <a:rPr lang="pl-PL" dirty="0" smtClean="0"/>
              <a:t>PwmSoftware (C++)</a:t>
            </a:r>
            <a:br>
              <a:rPr lang="pl-PL" dirty="0" smtClean="0"/>
            </a:br>
            <a:r>
              <a:rPr lang="pl-PL" dirty="0" smtClean="0"/>
              <a:t>	PwmPCA9685 (C++)</a:t>
            </a:r>
            <a:endParaRPr lang="en-US" dirty="0"/>
          </a:p>
          <a:p>
            <a:endParaRPr lang="pl-PL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pl-PL" smtClean="0"/>
              <a:t>Demos: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54174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r>
              <a:rPr lang="pl-PL" dirty="0" smtClean="0"/>
              <a:t>: Buses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 err="1" smtClean="0"/>
              <a:t>IoT.Demo</a:t>
            </a:r>
            <a:r>
              <a:rPr lang="en-US" dirty="0" smtClean="0"/>
              <a:t>.</a:t>
            </a:r>
            <a:r>
              <a:rPr lang="pl-PL" dirty="0" smtClean="0"/>
              <a:t>Buses</a:t>
            </a:r>
          </a:p>
          <a:p>
            <a:pPr marL="0" indent="0">
              <a:buNone/>
            </a:pPr>
            <a:endParaRPr lang="pl-PL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pl-PL" smtClean="0"/>
              <a:t>Demos: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31112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Q&amp;A</a:t>
            </a:r>
            <a:endParaRPr lang="pl-PL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4529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THANK YOU!</a:t>
            </a:r>
            <a:endParaRPr lang="pl-PL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22509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http://www.cinemablend.com/images/news/38103/_1371483350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0977" y="1792858"/>
            <a:ext cx="7523117" cy="4388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153008" y="0"/>
            <a:ext cx="6492643" cy="1237082"/>
            <a:chOff x="400658" y="85725"/>
            <a:chExt cx="6492643" cy="1200329"/>
          </a:xfrm>
        </p:grpSpPr>
        <p:sp>
          <p:nvSpPr>
            <p:cNvPr id="5" name="TextBox 4"/>
            <p:cNvSpPr txBox="1"/>
            <p:nvPr/>
          </p:nvSpPr>
          <p:spPr>
            <a:xfrm>
              <a:off x="810001" y="85725"/>
              <a:ext cx="60833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FBFBFB"/>
                  </a:solidFill>
                  <a:latin typeface="+mj-lt"/>
                </a:rPr>
                <a:t>krzysztof.krzyskow@gmail.com</a:t>
              </a:r>
            </a:p>
            <a:p>
              <a:r>
                <a:rPr lang="en-US" sz="2400" b="1" dirty="0" smtClean="0">
                  <a:solidFill>
                    <a:srgbClr val="FBFBFB"/>
                  </a:solidFill>
                  <a:latin typeface="+mj-lt"/>
                </a:rPr>
                <a:t>@</a:t>
              </a:r>
              <a:r>
                <a:rPr lang="en-US" sz="2400" b="1" dirty="0" err="1" smtClean="0">
                  <a:solidFill>
                    <a:srgbClr val="FBFBFB"/>
                  </a:solidFill>
                  <a:latin typeface="+mj-lt"/>
                </a:rPr>
                <a:t>KrzyskowK</a:t>
              </a:r>
              <a:endParaRPr lang="en-US" sz="2400" b="1" dirty="0" smtClean="0">
                <a:solidFill>
                  <a:srgbClr val="FBFBFB"/>
                </a:solidFill>
                <a:latin typeface="+mj-lt"/>
              </a:endParaRPr>
            </a:p>
            <a:p>
              <a:r>
                <a:rPr lang="en-US" sz="2400" b="1" dirty="0" err="1" smtClean="0">
                  <a:solidFill>
                    <a:srgbClr val="FBFBFB"/>
                  </a:solidFill>
                  <a:latin typeface="+mj-lt"/>
                </a:rPr>
                <a:t>ChrisOrTwo</a:t>
              </a:r>
              <a:endParaRPr lang="pl-PL" sz="2400" b="1" dirty="0">
                <a:solidFill>
                  <a:srgbClr val="FBFBFB"/>
                </a:solidFill>
                <a:latin typeface="+mj-lt"/>
              </a:endParaRPr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0047" y="911785"/>
              <a:ext cx="304762" cy="304762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0658" y="228882"/>
              <a:ext cx="355556" cy="231111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515" y="571694"/>
              <a:ext cx="302222" cy="2666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333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http://www.camenischdesign.com/assets/images/portfolio/photography/research/HERO/minners_HER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1" y="2471610"/>
            <a:ext cx="9525000" cy="3276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153008" y="0"/>
            <a:ext cx="6492643" cy="1237082"/>
            <a:chOff x="400658" y="85725"/>
            <a:chExt cx="6492643" cy="1200329"/>
          </a:xfrm>
        </p:grpSpPr>
        <p:sp>
          <p:nvSpPr>
            <p:cNvPr id="6" name="TextBox 5"/>
            <p:cNvSpPr txBox="1"/>
            <p:nvPr/>
          </p:nvSpPr>
          <p:spPr>
            <a:xfrm>
              <a:off x="810001" y="85725"/>
              <a:ext cx="60833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FBFBFB"/>
                  </a:solidFill>
                  <a:latin typeface="+mj-lt"/>
                </a:rPr>
                <a:t>krzysztof.krzyskow@gmail.com</a:t>
              </a:r>
            </a:p>
            <a:p>
              <a:r>
                <a:rPr lang="en-US" sz="2400" b="1" dirty="0" smtClean="0">
                  <a:solidFill>
                    <a:srgbClr val="FBFBFB"/>
                  </a:solidFill>
                  <a:latin typeface="+mj-lt"/>
                </a:rPr>
                <a:t>@</a:t>
              </a:r>
              <a:r>
                <a:rPr lang="en-US" sz="2400" b="1" dirty="0" err="1" smtClean="0">
                  <a:solidFill>
                    <a:srgbClr val="FBFBFB"/>
                  </a:solidFill>
                  <a:latin typeface="+mj-lt"/>
                </a:rPr>
                <a:t>KrzyskowK</a:t>
              </a:r>
              <a:endParaRPr lang="en-US" sz="2400" b="1" dirty="0" smtClean="0">
                <a:solidFill>
                  <a:srgbClr val="FBFBFB"/>
                </a:solidFill>
                <a:latin typeface="+mj-lt"/>
              </a:endParaRPr>
            </a:p>
            <a:p>
              <a:r>
                <a:rPr lang="en-US" sz="2400" b="1" dirty="0" err="1" smtClean="0">
                  <a:solidFill>
                    <a:srgbClr val="FBFBFB"/>
                  </a:solidFill>
                  <a:latin typeface="+mj-lt"/>
                </a:rPr>
                <a:t>ChrisOrTwo</a:t>
              </a:r>
              <a:endParaRPr lang="pl-PL" sz="2400" b="1" dirty="0">
                <a:solidFill>
                  <a:srgbClr val="FBFBFB"/>
                </a:solidFill>
                <a:latin typeface="+mj-lt"/>
              </a:endParaRP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0047" y="911785"/>
              <a:ext cx="304762" cy="304762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0658" y="228882"/>
              <a:ext cx="355556" cy="231111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515" y="571694"/>
              <a:ext cx="302222" cy="2666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75488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Windows 10 IOT (.10586) + Raspberry </a:t>
            </a:r>
            <a:r>
              <a:rPr lang="en-US" sz="3200" dirty="0"/>
              <a:t>P</a:t>
            </a:r>
            <a:r>
              <a:rPr lang="en-US" sz="3200" dirty="0" smtClean="0"/>
              <a:t>i 2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4335983"/>
            <a:ext cx="10572000" cy="434974"/>
          </a:xfrm>
        </p:spPr>
        <p:txBody>
          <a:bodyPr/>
          <a:lstStyle/>
          <a:p>
            <a:r>
              <a:rPr lang="en-US" dirty="0" smtClean="0"/>
              <a:t>Internet Of Things by Microsoft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7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 smtClean="0"/>
              <a:t>What is Windows 10 </a:t>
            </a:r>
            <a:r>
              <a:rPr lang="en-US" sz="3200" dirty="0" err="1" smtClean="0"/>
              <a:t>IoT</a:t>
            </a:r>
            <a:r>
              <a:rPr lang="en-US" sz="3200" dirty="0" smtClean="0"/>
              <a:t> Core?</a:t>
            </a:r>
            <a:br>
              <a:rPr lang="en-US" sz="3200" dirty="0" smtClean="0"/>
            </a:b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/>
              <a:t/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229101" y="5344347"/>
            <a:ext cx="10572000" cy="434974"/>
          </a:xfrm>
        </p:spPr>
        <p:txBody>
          <a:bodyPr>
            <a:noAutofit/>
          </a:bodyPr>
          <a:lstStyle/>
          <a:p>
            <a:r>
              <a:rPr lang="pl-PL" sz="2400" dirty="0">
                <a:hlinkClick r:id="rId3"/>
              </a:rPr>
              <a:t>https://</a:t>
            </a:r>
            <a:r>
              <a:rPr lang="pl-PL" sz="2400" dirty="0" smtClean="0">
                <a:hlinkClick r:id="rId3"/>
              </a:rPr>
              <a:t>dev.windows.com/en-us/iot</a:t>
            </a:r>
            <a:r>
              <a:rPr lang="en-US" sz="2400" dirty="0" smtClean="0"/>
              <a:t> </a:t>
            </a:r>
            <a:endParaRPr lang="pl-PL" sz="2400" dirty="0"/>
          </a:p>
        </p:txBody>
      </p:sp>
    </p:spTree>
    <p:extLst>
      <p:ext uri="{BB962C8B-B14F-4D97-AF65-F5344CB8AC3E}">
        <p14:creationId xmlns:p14="http://schemas.microsoft.com/office/powerpoint/2010/main" val="525034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What is Windows 10 </a:t>
            </a:r>
            <a:r>
              <a:rPr lang="en-US" sz="4800" dirty="0" err="1" smtClean="0"/>
              <a:t>IoT</a:t>
            </a:r>
            <a:r>
              <a:rPr lang="en-US" sz="4800" dirty="0" smtClean="0"/>
              <a:t> Core?</a:t>
            </a:r>
            <a:endParaRPr lang="en-US" sz="4800" dirty="0"/>
          </a:p>
        </p:txBody>
      </p:sp>
      <p:pic>
        <p:nvPicPr>
          <p:cNvPr id="3074" name="Picture 2" descr="http://az648995.vo.msecnd.net/win/2015/01/Windows-10_Product-Famil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472" y="1638148"/>
            <a:ext cx="8737868" cy="4915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Quotable">
  <a:themeElements>
    <a:clrScheme name="Custom 6">
      <a:dk1>
        <a:srgbClr val="000000"/>
      </a:dk1>
      <a:lt1>
        <a:srgbClr val="262626"/>
      </a:lt1>
      <a:dk2>
        <a:srgbClr val="F2F2F2"/>
      </a:dk2>
      <a:lt2>
        <a:srgbClr val="636363"/>
      </a:lt2>
      <a:accent1>
        <a:srgbClr val="00948C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00635D"/>
      </a:hlink>
      <a:folHlink>
        <a:srgbClr val="00635D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4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7087C0F-7449-45C4-B248-63D02665BF1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0</TotalTime>
  <Words>1583</Words>
  <Application>Microsoft Office PowerPoint</Application>
  <PresentationFormat>Widescreen</PresentationFormat>
  <Paragraphs>325</Paragraphs>
  <Slides>47</Slides>
  <Notes>29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47</vt:i4>
      </vt:variant>
    </vt:vector>
  </HeadingPairs>
  <TitlesOfParts>
    <vt:vector size="59" baseType="lpstr">
      <vt:lpstr>Arial</vt:lpstr>
      <vt:lpstr>Calibri</vt:lpstr>
      <vt:lpstr>Calibri Light</vt:lpstr>
      <vt:lpstr>Century Gothic</vt:lpstr>
      <vt:lpstr>Consolas</vt:lpstr>
      <vt:lpstr>Segoe UI Light</vt:lpstr>
      <vt:lpstr>Wingdings 2</vt:lpstr>
      <vt:lpstr>HDOfficeLightV0</vt:lpstr>
      <vt:lpstr>1_HDOfficeLightV0</vt:lpstr>
      <vt:lpstr>Quotable</vt:lpstr>
      <vt:lpstr>Bitmap Image</vt:lpstr>
      <vt:lpstr>Image</vt:lpstr>
      <vt:lpstr>Windows 10 IOT (.10586) + Raspberry Pi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Windows 10 IOT (.10586) + Raspberry Pi 2</vt:lpstr>
      <vt:lpstr>  What is Windows 10 IoT Core?    </vt:lpstr>
      <vt:lpstr>What is Windows 10 IoT Core?</vt:lpstr>
      <vt:lpstr>What is Windows 10 IoT Core?</vt:lpstr>
      <vt:lpstr>What is Windows 10 IoT Core?</vt:lpstr>
      <vt:lpstr>How to install Windows 10 IoT Core?</vt:lpstr>
      <vt:lpstr>How to manage?</vt:lpstr>
      <vt:lpstr>How to manage?</vt:lpstr>
      <vt:lpstr>How to manage?</vt:lpstr>
      <vt:lpstr>How to manage?</vt:lpstr>
      <vt:lpstr>How to manage?</vt:lpstr>
      <vt:lpstr>How to manage?</vt:lpstr>
      <vt:lpstr>How to manage?</vt:lpstr>
      <vt:lpstr>  How to develop an application?    </vt:lpstr>
      <vt:lpstr>How to develop an application?</vt:lpstr>
      <vt:lpstr>How to develop an application?</vt:lpstr>
      <vt:lpstr>How to develop an application?</vt:lpstr>
      <vt:lpstr>How to develop an application?</vt:lpstr>
      <vt:lpstr>How to develop an application?</vt:lpstr>
      <vt:lpstr>How to develop an application?</vt:lpstr>
      <vt:lpstr>How to develop an application?</vt:lpstr>
      <vt:lpstr>How to develop an application?</vt:lpstr>
      <vt:lpstr>How to develop an application?</vt:lpstr>
      <vt:lpstr>How to develop an application?</vt:lpstr>
      <vt:lpstr>How to develop an application?</vt:lpstr>
      <vt:lpstr>How to develop an application?</vt:lpstr>
      <vt:lpstr>How to develop an application?</vt:lpstr>
      <vt:lpstr>How to develop an application?</vt:lpstr>
      <vt:lpstr>How to develop an application?</vt:lpstr>
      <vt:lpstr>DEMO </vt:lpstr>
      <vt:lpstr>Tools</vt:lpstr>
      <vt:lpstr>DEMO: Basic Headed apps</vt:lpstr>
      <vt:lpstr>DEMO: Remote debug</vt:lpstr>
      <vt:lpstr>DEMO: Create Package</vt:lpstr>
      <vt:lpstr>DEMO: Node.js + Universal app</vt:lpstr>
      <vt:lpstr>DEMO: GPIO and other I/O stuff</vt:lpstr>
      <vt:lpstr>DEMO: GPIO read/write</vt:lpstr>
      <vt:lpstr>DEMO: PWM. not only software</vt:lpstr>
      <vt:lpstr>DEMO: Buses</vt:lpstr>
      <vt:lpstr>Q&amp;A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2016-01-06T08:54:20Z</dcterms:created>
  <dcterms:modified xsi:type="dcterms:W3CDTF">2016-01-16T16:23:50Z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TC030310159991</vt:lpwstr>
  </property>
</Properties>
</file>